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471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>
                <a:solidFill>
                  <a:srgbClr val="FFFFF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104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617931575_1991x1322.jpg"/>
          <p:cNvSpPr/>
          <p:nvPr>
            <p:ph type="pic" sz="quarter" idx="21"/>
          </p:nvPr>
        </p:nvSpPr>
        <p:spPr>
          <a:xfrm>
            <a:off x="15436504" y="1270000"/>
            <a:ext cx="8167167" cy="5422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740627569_2880x1920.jpg"/>
          <p:cNvSpPr/>
          <p:nvPr>
            <p:ph type="pic" sz="quarter" idx="22"/>
          </p:nvPr>
        </p:nvSpPr>
        <p:spPr>
          <a:xfrm>
            <a:off x="15461772" y="7085972"/>
            <a:ext cx="8148414" cy="5432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996267730_2880x1920.jpg"/>
          <p:cNvSpPr/>
          <p:nvPr>
            <p:ph type="pic" idx="23"/>
          </p:nvPr>
        </p:nvSpPr>
        <p:spPr>
          <a:xfrm>
            <a:off x="-124635" y="1270000"/>
            <a:ext cx="16859219" cy="112394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996267730_2880x1920.jpg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_N900">
    <p:bg>
      <p:bgPr>
        <a:solidFill>
          <a:srgbClr val="091E4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lide Number"/>
          <p:cNvSpPr/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</p:spPr>
        <p:txBody>
          <a:bodyPr anchor="t"/>
          <a:lstStyle>
            <a:lvl1pPr defTabSz="825500"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627569_2880x1920.jpg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136959463_1989x1321.jpg"/>
          <p:cNvSpPr/>
          <p:nvPr>
            <p:ph type="pic" idx="21"/>
          </p:nvPr>
        </p:nvSpPr>
        <p:spPr>
          <a:xfrm>
            <a:off x="9226574" y="1270000"/>
            <a:ext cx="16840152" cy="111844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17931575_1991x1322.jpg"/>
          <p:cNvSpPr/>
          <p:nvPr>
            <p:ph type="pic" idx="22"/>
          </p:nvPr>
        </p:nvSpPr>
        <p:spPr>
          <a:xfrm>
            <a:off x="8432800" y="1263848"/>
            <a:ext cx="16850011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tform"/>
          <p:cNvSpPr/>
          <p:nvPr/>
        </p:nvSpPr>
        <p:spPr>
          <a:xfrm>
            <a:off x="762000" y="8874111"/>
            <a:ext cx="22860000" cy="1270001"/>
          </a:xfrm>
          <a:prstGeom prst="rect">
            <a:avLst/>
          </a:prstGeom>
          <a:gradFill>
            <a:gsLst>
              <a:gs pos="0">
                <a:srgbClr val="FFE380"/>
              </a:gs>
              <a:gs pos="100000">
                <a:srgbClr val="FF8F73"/>
              </a:gs>
            </a:gsLst>
            <a:lin ang="5400000"/>
          </a:gradFill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Platform</a:t>
            </a:r>
          </a:p>
        </p:txBody>
      </p:sp>
      <p:sp>
        <p:nvSpPr>
          <p:cNvPr id="159" name="Team"/>
          <p:cNvSpPr/>
          <p:nvPr/>
        </p:nvSpPr>
        <p:spPr>
          <a:xfrm>
            <a:off x="762000" y="7308043"/>
            <a:ext cx="22860000" cy="1270001"/>
          </a:xfrm>
          <a:prstGeom prst="rect">
            <a:avLst/>
          </a:prstGeom>
          <a:solidFill>
            <a:srgbClr val="79E2F2"/>
          </a:solidFill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Team</a:t>
            </a:r>
          </a:p>
        </p:txBody>
      </p:sp>
      <p:sp>
        <p:nvSpPr>
          <p:cNvPr id="160" name="Portfolio"/>
          <p:cNvSpPr/>
          <p:nvPr/>
        </p:nvSpPr>
        <p:spPr>
          <a:xfrm>
            <a:off x="762000" y="4146524"/>
            <a:ext cx="22860000" cy="1270001"/>
          </a:xfrm>
          <a:prstGeom prst="rect">
            <a:avLst/>
          </a:prstGeom>
          <a:solidFill>
            <a:srgbClr val="00B8D9"/>
          </a:solidFill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Portfolio</a:t>
            </a:r>
          </a:p>
        </p:txBody>
      </p:sp>
      <p:sp>
        <p:nvSpPr>
          <p:cNvPr id="161" name="Enterprise"/>
          <p:cNvSpPr/>
          <p:nvPr/>
        </p:nvSpPr>
        <p:spPr>
          <a:xfrm>
            <a:off x="762000" y="2576232"/>
            <a:ext cx="22860000" cy="1270001"/>
          </a:xfrm>
          <a:prstGeom prst="rect">
            <a:avLst/>
          </a:prstGeom>
          <a:solidFill>
            <a:srgbClr val="00A3BF"/>
          </a:solidFill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Enterprise</a:t>
            </a:r>
          </a:p>
        </p:txBody>
      </p:sp>
      <p:sp>
        <p:nvSpPr>
          <p:cNvPr id="162" name="Program"/>
          <p:cNvSpPr/>
          <p:nvPr/>
        </p:nvSpPr>
        <p:spPr>
          <a:xfrm>
            <a:off x="762000" y="5727284"/>
            <a:ext cx="22860000" cy="1270001"/>
          </a:xfrm>
          <a:prstGeom prst="rect">
            <a:avLst/>
          </a:prstGeom>
          <a:solidFill>
            <a:srgbClr val="00C7E5"/>
          </a:solidFill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Program</a:t>
            </a:r>
          </a:p>
        </p:txBody>
      </p:sp>
      <p:sp>
        <p:nvSpPr>
          <p:cNvPr id="163" name="Line"/>
          <p:cNvSpPr/>
          <p:nvPr/>
        </p:nvSpPr>
        <p:spPr>
          <a:xfrm flipV="1">
            <a:off x="394457" y="2581838"/>
            <a:ext cx="1" cy="602876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164" name="Value"/>
          <p:cNvSpPr txBox="1"/>
          <p:nvPr/>
        </p:nvSpPr>
        <p:spPr>
          <a:xfrm rot="16200000">
            <a:off x="-220642" y="5229874"/>
            <a:ext cx="1204799" cy="635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 defTabSz="825500">
              <a:defRPr spc="-33" sz="33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Value</a:t>
            </a:r>
          </a:p>
        </p:txBody>
      </p:sp>
      <p:sp>
        <p:nvSpPr>
          <p:cNvPr id="165" name="Arrow"/>
          <p:cNvSpPr/>
          <p:nvPr/>
        </p:nvSpPr>
        <p:spPr>
          <a:xfrm rot="16200000">
            <a:off x="9553103" y="20885216"/>
            <a:ext cx="1086613" cy="381001"/>
          </a:xfrm>
          <a:prstGeom prst="rightArrow">
            <a:avLst>
              <a:gd name="adj1" fmla="val 25917"/>
              <a:gd name="adj2" fmla="val 79601"/>
            </a:avLst>
          </a:prstGeom>
          <a:solidFill>
            <a:srgbClr val="0065FF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166" name="Agile at Scale Solution Journey"/>
          <p:cNvSpPr/>
          <p:nvPr>
            <p:ph type="title" idx="4294967295"/>
          </p:nvPr>
        </p:nvSpPr>
        <p:spPr>
          <a:xfrm>
            <a:off x="495300" y="609600"/>
            <a:ext cx="22962360" cy="1253379"/>
          </a:xfrm>
          <a:prstGeom prst="rect">
            <a:avLst/>
          </a:prstGeom>
        </p:spPr>
        <p:txBody>
          <a:bodyPr/>
          <a:lstStyle>
            <a:lvl1pPr defTabSz="584200">
              <a:lnSpc>
                <a:spcPct val="100000"/>
              </a:lnSpc>
              <a:defRPr b="0" spc="-144" sz="4800">
                <a:solidFill>
                  <a:srgbClr val="091E42"/>
                </a:solidFill>
                <a:latin typeface="Charlie Display"/>
                <a:ea typeface="Charlie Display"/>
                <a:cs typeface="Charlie Display"/>
                <a:sym typeface="Charlie Display"/>
              </a:defRPr>
            </a:lvl1pPr>
          </a:lstStyle>
          <a:p>
            <a:pPr/>
            <a:r>
              <a:t>Agile at Scale Solution Journey</a:t>
            </a:r>
          </a:p>
        </p:txBody>
      </p:sp>
      <p:sp>
        <p:nvSpPr>
          <p:cNvPr id="167" name="CoE/LACE"/>
          <p:cNvSpPr txBox="1"/>
          <p:nvPr/>
        </p:nvSpPr>
        <p:spPr>
          <a:xfrm>
            <a:off x="6679434" y="2063104"/>
            <a:ext cx="1495960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 defTabSz="825500">
              <a:defRPr b="1" spc="-24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CoE/LACE</a:t>
            </a:r>
          </a:p>
        </p:txBody>
      </p:sp>
      <p:sp>
        <p:nvSpPr>
          <p:cNvPr id="168" name="Rectangle"/>
          <p:cNvSpPr/>
          <p:nvPr/>
        </p:nvSpPr>
        <p:spPr>
          <a:xfrm>
            <a:off x="5719378" y="10221996"/>
            <a:ext cx="3148265" cy="350820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lnSpc>
                <a:spcPct val="110000"/>
              </a:lnSpc>
              <a:defRPr spc="36" sz="3600">
                <a:solidFill>
                  <a:srgbClr val="091E42"/>
                </a:solidFill>
                <a:latin typeface="Charlie Display"/>
                <a:ea typeface="Charlie Display"/>
                <a:cs typeface="Charlie Display"/>
                <a:sym typeface="Charlie Display"/>
              </a:defRPr>
            </a:pPr>
          </a:p>
        </p:txBody>
      </p:sp>
      <p:sp>
        <p:nvSpPr>
          <p:cNvPr id="169" name="Rectangle"/>
          <p:cNvSpPr/>
          <p:nvPr/>
        </p:nvSpPr>
        <p:spPr>
          <a:xfrm>
            <a:off x="824539" y="10818838"/>
            <a:ext cx="8915401" cy="2413001"/>
          </a:xfrm>
          <a:prstGeom prst="rect">
            <a:avLst/>
          </a:prstGeom>
          <a:solidFill>
            <a:srgbClr val="C1C7D0">
              <a:alpha val="24631"/>
            </a:srgbClr>
          </a:solidFill>
          <a:ln w="127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170" name="Square"/>
          <p:cNvSpPr/>
          <p:nvPr/>
        </p:nvSpPr>
        <p:spPr>
          <a:xfrm>
            <a:off x="989639" y="11187138"/>
            <a:ext cx="317501" cy="317501"/>
          </a:xfrm>
          <a:prstGeom prst="rect">
            <a:avLst/>
          </a:prstGeom>
          <a:solidFill>
            <a:srgbClr val="98EFC3"/>
          </a:solidFill>
          <a:ln w="25400">
            <a:solidFill>
              <a:srgbClr val="85888D"/>
            </a:solidFill>
            <a:miter lim="400000"/>
          </a:ln>
        </p:spPr>
        <p:txBody>
          <a:bodyPr lIns="0" tIns="0" rIns="0" bIns="0" anchor="ctr"/>
          <a:lstStyle/>
          <a:p>
            <a:pPr defTabSz="825500">
              <a:lnSpc>
                <a:spcPct val="70000"/>
              </a:lnSpc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171" name="Square"/>
          <p:cNvSpPr/>
          <p:nvPr/>
        </p:nvSpPr>
        <p:spPr>
          <a:xfrm>
            <a:off x="989639" y="11847538"/>
            <a:ext cx="317501" cy="317501"/>
          </a:xfrm>
          <a:prstGeom prst="rect">
            <a:avLst/>
          </a:prstGeom>
          <a:solidFill>
            <a:srgbClr val="0052CC"/>
          </a:solidFill>
          <a:ln w="25400">
            <a:solidFill>
              <a:srgbClr val="85888D"/>
            </a:solidFill>
            <a:miter lim="400000"/>
          </a:ln>
        </p:spPr>
        <p:txBody>
          <a:bodyPr lIns="0" tIns="0" rIns="0" bIns="0" anchor="ctr"/>
          <a:lstStyle/>
          <a:p>
            <a:pPr algn="l" defTabSz="825500">
              <a:lnSpc>
                <a:spcPct val="70000"/>
              </a:lnSpc>
              <a:defRPr i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172" name="TAM"/>
          <p:cNvSpPr txBox="1"/>
          <p:nvPr/>
        </p:nvSpPr>
        <p:spPr>
          <a:xfrm>
            <a:off x="1408739" y="11187138"/>
            <a:ext cx="3479801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 defTabSz="825500">
              <a:defRPr spc="-19" sz="20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TAM</a:t>
            </a:r>
          </a:p>
        </p:txBody>
      </p:sp>
      <p:sp>
        <p:nvSpPr>
          <p:cNvPr id="173" name="Atlassian / Partner"/>
          <p:cNvSpPr txBox="1"/>
          <p:nvPr/>
        </p:nvSpPr>
        <p:spPr>
          <a:xfrm>
            <a:off x="1408739" y="11834838"/>
            <a:ext cx="3695701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 defTabSz="825500">
              <a:defRPr spc="-19" sz="20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Atlassian / Partner</a:t>
            </a:r>
          </a:p>
        </p:txBody>
      </p:sp>
      <p:sp>
        <p:nvSpPr>
          <p:cNvPr id="174" name="Square"/>
          <p:cNvSpPr/>
          <p:nvPr/>
        </p:nvSpPr>
        <p:spPr>
          <a:xfrm>
            <a:off x="989639" y="12507938"/>
            <a:ext cx="317501" cy="317501"/>
          </a:xfrm>
          <a:prstGeom prst="rect">
            <a:avLst/>
          </a:prstGeom>
          <a:solidFill>
            <a:srgbClr val="253858"/>
          </a:solidFill>
          <a:ln w="25400">
            <a:solidFill>
              <a:srgbClr val="253858"/>
            </a:solidFill>
            <a:miter lim="400000"/>
          </a:ln>
        </p:spPr>
        <p:txBody>
          <a:bodyPr lIns="0" tIns="0" rIns="0" bIns="0" anchor="ctr"/>
          <a:lstStyle/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175" name="Customer"/>
          <p:cNvSpPr txBox="1"/>
          <p:nvPr/>
        </p:nvSpPr>
        <p:spPr>
          <a:xfrm>
            <a:off x="1408739" y="12495238"/>
            <a:ext cx="3873501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 defTabSz="825500">
              <a:defRPr spc="-19" sz="20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Customer </a:t>
            </a:r>
          </a:p>
        </p:txBody>
      </p:sp>
      <p:grpSp>
        <p:nvGrpSpPr>
          <p:cNvPr id="178" name="Group"/>
          <p:cNvGrpSpPr/>
          <p:nvPr/>
        </p:nvGrpSpPr>
        <p:grpSpPr>
          <a:xfrm>
            <a:off x="4977439" y="11072838"/>
            <a:ext cx="609601" cy="609601"/>
            <a:chOff x="0" y="0"/>
            <a:chExt cx="609600" cy="609600"/>
          </a:xfrm>
        </p:grpSpPr>
        <p:sp>
          <p:nvSpPr>
            <p:cNvPr id="176" name="Circle"/>
            <p:cNvSpPr/>
            <p:nvPr/>
          </p:nvSpPr>
          <p:spPr>
            <a:xfrm>
              <a:off x="0" y="0"/>
              <a:ext cx="609600" cy="609600"/>
            </a:xfrm>
            <a:prstGeom prst="ellipse">
              <a:avLst/>
            </a:prstGeom>
            <a:solidFill>
              <a:srgbClr val="253858"/>
            </a:solidFill>
            <a:ln w="508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825500">
                <a:defRPr spc="-36" sz="3600">
                  <a:solidFill>
                    <a:srgbClr val="091E42"/>
                  </a:solidFill>
                  <a:latin typeface="Charlie Text"/>
                  <a:ea typeface="Charlie Text"/>
                  <a:cs typeface="Charlie Text"/>
                  <a:sym typeface="Charlie Text"/>
                </a:defRPr>
              </a:pPr>
            </a:p>
          </p:txBody>
        </p:sp>
        <p:pic>
          <p:nvPicPr>
            <p:cNvPr id="177" name="content-book.pdf" descr="content-book.pdf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152400" y="153590"/>
              <a:ext cx="304800" cy="2909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9" name="Blueprints / Guidance"/>
          <p:cNvSpPr txBox="1"/>
          <p:nvPr/>
        </p:nvSpPr>
        <p:spPr>
          <a:xfrm>
            <a:off x="5664611" y="11187138"/>
            <a:ext cx="3695701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 defTabSz="825500">
              <a:defRPr spc="-19" sz="20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Blueprints / Guidance</a:t>
            </a:r>
          </a:p>
        </p:txBody>
      </p:sp>
      <p:grpSp>
        <p:nvGrpSpPr>
          <p:cNvPr id="182" name="Group"/>
          <p:cNvGrpSpPr/>
          <p:nvPr/>
        </p:nvGrpSpPr>
        <p:grpSpPr>
          <a:xfrm>
            <a:off x="4977439" y="11872938"/>
            <a:ext cx="609601" cy="609601"/>
            <a:chOff x="0" y="0"/>
            <a:chExt cx="609600" cy="609600"/>
          </a:xfrm>
        </p:grpSpPr>
        <p:sp>
          <p:nvSpPr>
            <p:cNvPr id="180" name="Circle"/>
            <p:cNvSpPr/>
            <p:nvPr/>
          </p:nvSpPr>
          <p:spPr>
            <a:xfrm>
              <a:off x="0" y="0"/>
              <a:ext cx="609600" cy="609600"/>
            </a:xfrm>
            <a:prstGeom prst="ellipse">
              <a:avLst/>
            </a:prstGeom>
            <a:solidFill>
              <a:srgbClr val="253858"/>
            </a:solidFill>
            <a:ln w="508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825500">
                <a:defRPr spc="-36" sz="3600">
                  <a:solidFill>
                    <a:srgbClr val="091E42"/>
                  </a:solidFill>
                  <a:latin typeface="Charlie Text"/>
                  <a:ea typeface="Charlie Text"/>
                  <a:cs typeface="Charlie Text"/>
                  <a:sym typeface="Charlie Text"/>
                </a:defRPr>
              </a:pPr>
            </a:p>
          </p:txBody>
        </p:sp>
        <p:pic>
          <p:nvPicPr>
            <p:cNvPr id="181" name="admin-deployment.pdf" descr="admin-deployment.pdf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0" b="0"/>
            <a:stretch>
              <a:fillRect/>
            </a:stretch>
          </p:blipFill>
          <p:spPr>
            <a:xfrm>
              <a:off x="172839" y="152400"/>
              <a:ext cx="264017" cy="304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83" name="Platform Optimizations"/>
          <p:cNvSpPr txBox="1"/>
          <p:nvPr/>
        </p:nvSpPr>
        <p:spPr>
          <a:xfrm>
            <a:off x="5688639" y="11923738"/>
            <a:ext cx="3975408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 defTabSz="825500">
              <a:defRPr spc="-19" sz="20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Platform Optimizations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tform"/>
          <p:cNvSpPr/>
          <p:nvPr/>
        </p:nvSpPr>
        <p:spPr>
          <a:xfrm>
            <a:off x="762000" y="8874111"/>
            <a:ext cx="22860000" cy="1270001"/>
          </a:xfrm>
          <a:prstGeom prst="rect">
            <a:avLst/>
          </a:prstGeom>
          <a:gradFill>
            <a:gsLst>
              <a:gs pos="0">
                <a:srgbClr val="FFE380"/>
              </a:gs>
              <a:gs pos="100000">
                <a:srgbClr val="FF8F73"/>
              </a:gs>
            </a:gsLst>
            <a:lin ang="5400000"/>
          </a:gradFill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Platform</a:t>
            </a:r>
          </a:p>
        </p:txBody>
      </p:sp>
      <p:sp>
        <p:nvSpPr>
          <p:cNvPr id="186" name="Team"/>
          <p:cNvSpPr/>
          <p:nvPr/>
        </p:nvSpPr>
        <p:spPr>
          <a:xfrm>
            <a:off x="762000" y="7308043"/>
            <a:ext cx="22860000" cy="1270001"/>
          </a:xfrm>
          <a:prstGeom prst="rect">
            <a:avLst/>
          </a:prstGeom>
          <a:solidFill>
            <a:srgbClr val="79E2F2"/>
          </a:solidFill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Team</a:t>
            </a:r>
          </a:p>
        </p:txBody>
      </p:sp>
      <p:sp>
        <p:nvSpPr>
          <p:cNvPr id="187" name="Portfolio"/>
          <p:cNvSpPr/>
          <p:nvPr/>
        </p:nvSpPr>
        <p:spPr>
          <a:xfrm>
            <a:off x="762000" y="4146524"/>
            <a:ext cx="22860000" cy="1270001"/>
          </a:xfrm>
          <a:prstGeom prst="rect">
            <a:avLst/>
          </a:prstGeom>
          <a:solidFill>
            <a:srgbClr val="00B8D9"/>
          </a:solidFill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Portfolio</a:t>
            </a:r>
          </a:p>
        </p:txBody>
      </p:sp>
      <p:sp>
        <p:nvSpPr>
          <p:cNvPr id="188" name="Enterprise"/>
          <p:cNvSpPr/>
          <p:nvPr/>
        </p:nvSpPr>
        <p:spPr>
          <a:xfrm>
            <a:off x="762000" y="2576232"/>
            <a:ext cx="22860000" cy="1270001"/>
          </a:xfrm>
          <a:prstGeom prst="rect">
            <a:avLst/>
          </a:prstGeom>
          <a:solidFill>
            <a:srgbClr val="00A3BF"/>
          </a:solidFill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Enterprise</a:t>
            </a:r>
          </a:p>
        </p:txBody>
      </p:sp>
      <p:sp>
        <p:nvSpPr>
          <p:cNvPr id="189" name="Program"/>
          <p:cNvSpPr/>
          <p:nvPr/>
        </p:nvSpPr>
        <p:spPr>
          <a:xfrm>
            <a:off x="762000" y="5727284"/>
            <a:ext cx="22860000" cy="1270001"/>
          </a:xfrm>
          <a:prstGeom prst="rect">
            <a:avLst/>
          </a:prstGeom>
          <a:solidFill>
            <a:srgbClr val="00C7E5"/>
          </a:solidFill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Program</a:t>
            </a:r>
          </a:p>
        </p:txBody>
      </p:sp>
      <p:sp>
        <p:nvSpPr>
          <p:cNvPr id="190" name="CoE/LACE"/>
          <p:cNvSpPr txBox="1"/>
          <p:nvPr/>
        </p:nvSpPr>
        <p:spPr>
          <a:xfrm>
            <a:off x="6679434" y="2063104"/>
            <a:ext cx="1495960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 defTabSz="825500">
              <a:defRPr b="1" spc="-24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CoE/LACE</a:t>
            </a:r>
          </a:p>
        </p:txBody>
      </p:sp>
      <p:sp>
        <p:nvSpPr>
          <p:cNvPr id="191" name="Arrow"/>
          <p:cNvSpPr/>
          <p:nvPr/>
        </p:nvSpPr>
        <p:spPr>
          <a:xfrm rot="16200000">
            <a:off x="9553103" y="20885216"/>
            <a:ext cx="1086613" cy="381001"/>
          </a:xfrm>
          <a:prstGeom prst="rightArrow">
            <a:avLst>
              <a:gd name="adj1" fmla="val 25917"/>
              <a:gd name="adj2" fmla="val 79601"/>
            </a:avLst>
          </a:prstGeom>
          <a:solidFill>
            <a:srgbClr val="0065FF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192" name="Growing &amp; Adapting"/>
          <p:cNvSpPr/>
          <p:nvPr/>
        </p:nvSpPr>
        <p:spPr>
          <a:xfrm rot="16200000">
            <a:off x="3651753" y="5378034"/>
            <a:ext cx="7551322" cy="1968501"/>
          </a:xfrm>
          <a:prstGeom prst="rightArrow">
            <a:avLst>
              <a:gd name="adj1" fmla="val 68611"/>
              <a:gd name="adj2" fmla="val 56166"/>
            </a:avLst>
          </a:prstGeom>
          <a:solidFill>
            <a:srgbClr val="25385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pc="-19" sz="19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Growing &amp; Adapting </a:t>
            </a:r>
          </a:p>
        </p:txBody>
      </p:sp>
      <p:sp>
        <p:nvSpPr>
          <p:cNvPr id="193" name="Arrow"/>
          <p:cNvSpPr/>
          <p:nvPr/>
        </p:nvSpPr>
        <p:spPr>
          <a:xfrm>
            <a:off x="11070372" y="7587443"/>
            <a:ext cx="12537036" cy="711201"/>
          </a:xfrm>
          <a:prstGeom prst="rightArrow">
            <a:avLst>
              <a:gd name="adj1" fmla="val 55352"/>
              <a:gd name="adj2" fmla="val 98033"/>
            </a:avLst>
          </a:prstGeom>
          <a:solidFill>
            <a:srgbClr val="253858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194" name="Arrow"/>
          <p:cNvSpPr/>
          <p:nvPr/>
        </p:nvSpPr>
        <p:spPr>
          <a:xfrm>
            <a:off x="14447670" y="6024254"/>
            <a:ext cx="9155123" cy="711201"/>
          </a:xfrm>
          <a:prstGeom prst="rightArrow">
            <a:avLst>
              <a:gd name="adj1" fmla="val 55352"/>
              <a:gd name="adj2" fmla="val 98033"/>
            </a:avLst>
          </a:prstGeom>
          <a:solidFill>
            <a:srgbClr val="253858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195" name="Arrow 7"/>
          <p:cNvSpPr/>
          <p:nvPr/>
        </p:nvSpPr>
        <p:spPr>
          <a:xfrm>
            <a:off x="12831648" y="6688816"/>
            <a:ext cx="1118437" cy="1431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233" y="0"/>
                </a:moveTo>
                <a:lnTo>
                  <a:pt x="21600" y="7818"/>
                </a:lnTo>
                <a:lnTo>
                  <a:pt x="17473" y="7818"/>
                </a:lnTo>
                <a:cubicBezTo>
                  <a:pt x="17473" y="7860"/>
                  <a:pt x="17475" y="7904"/>
                  <a:pt x="17475" y="7946"/>
                </a:cubicBezTo>
                <a:cubicBezTo>
                  <a:pt x="17475" y="15487"/>
                  <a:pt x="9652" y="21600"/>
                  <a:pt x="2" y="21600"/>
                </a:cubicBezTo>
                <a:cubicBezTo>
                  <a:pt x="2" y="21600"/>
                  <a:pt x="0" y="21600"/>
                  <a:pt x="0" y="21600"/>
                </a:cubicBezTo>
                <a:lnTo>
                  <a:pt x="0" y="16556"/>
                </a:lnTo>
                <a:cubicBezTo>
                  <a:pt x="0" y="16556"/>
                  <a:pt x="2" y="16556"/>
                  <a:pt x="2" y="16556"/>
                </a:cubicBezTo>
                <a:cubicBezTo>
                  <a:pt x="6088" y="16556"/>
                  <a:pt x="11022" y="12702"/>
                  <a:pt x="11022" y="7946"/>
                </a:cubicBezTo>
                <a:cubicBezTo>
                  <a:pt x="11022" y="7903"/>
                  <a:pt x="11018" y="7860"/>
                  <a:pt x="11018" y="7818"/>
                </a:cubicBezTo>
                <a:lnTo>
                  <a:pt x="6864" y="7818"/>
                </a:lnTo>
                <a:lnTo>
                  <a:pt x="14233" y="0"/>
                </a:lnTo>
                <a:close/>
              </a:path>
            </a:pathLst>
          </a:custGeom>
          <a:solidFill>
            <a:srgbClr val="253858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196" name="Arrow 7"/>
          <p:cNvSpPr/>
          <p:nvPr/>
        </p:nvSpPr>
        <p:spPr>
          <a:xfrm>
            <a:off x="16367321" y="5137734"/>
            <a:ext cx="1118437" cy="1431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233" y="0"/>
                </a:moveTo>
                <a:lnTo>
                  <a:pt x="21600" y="7818"/>
                </a:lnTo>
                <a:lnTo>
                  <a:pt x="17473" y="7818"/>
                </a:lnTo>
                <a:cubicBezTo>
                  <a:pt x="17473" y="7860"/>
                  <a:pt x="17475" y="7904"/>
                  <a:pt x="17475" y="7946"/>
                </a:cubicBezTo>
                <a:cubicBezTo>
                  <a:pt x="17475" y="15487"/>
                  <a:pt x="9652" y="21600"/>
                  <a:pt x="2" y="21600"/>
                </a:cubicBezTo>
                <a:cubicBezTo>
                  <a:pt x="2" y="21600"/>
                  <a:pt x="0" y="21600"/>
                  <a:pt x="0" y="21600"/>
                </a:cubicBezTo>
                <a:lnTo>
                  <a:pt x="0" y="16556"/>
                </a:lnTo>
                <a:cubicBezTo>
                  <a:pt x="0" y="16556"/>
                  <a:pt x="2" y="16556"/>
                  <a:pt x="2" y="16556"/>
                </a:cubicBezTo>
                <a:cubicBezTo>
                  <a:pt x="6088" y="16556"/>
                  <a:pt x="11022" y="12702"/>
                  <a:pt x="11022" y="7946"/>
                </a:cubicBezTo>
                <a:cubicBezTo>
                  <a:pt x="11022" y="7903"/>
                  <a:pt x="11018" y="7860"/>
                  <a:pt x="11018" y="7818"/>
                </a:cubicBezTo>
                <a:lnTo>
                  <a:pt x="6864" y="7818"/>
                </a:lnTo>
                <a:lnTo>
                  <a:pt x="14233" y="0"/>
                </a:lnTo>
                <a:close/>
              </a:path>
            </a:pathLst>
          </a:custGeom>
          <a:solidFill>
            <a:srgbClr val="253858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197" name="Arrow"/>
          <p:cNvSpPr/>
          <p:nvPr/>
        </p:nvSpPr>
        <p:spPr>
          <a:xfrm>
            <a:off x="18021113" y="4452429"/>
            <a:ext cx="5599019" cy="711201"/>
          </a:xfrm>
          <a:prstGeom prst="rightArrow">
            <a:avLst>
              <a:gd name="adj1" fmla="val 55352"/>
              <a:gd name="adj2" fmla="val 98033"/>
            </a:avLst>
          </a:prstGeom>
          <a:solidFill>
            <a:srgbClr val="253858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198" name="Arrow 7"/>
          <p:cNvSpPr/>
          <p:nvPr/>
        </p:nvSpPr>
        <p:spPr>
          <a:xfrm>
            <a:off x="19940765" y="3565909"/>
            <a:ext cx="1118437" cy="1431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233" y="0"/>
                </a:moveTo>
                <a:lnTo>
                  <a:pt x="21600" y="7818"/>
                </a:lnTo>
                <a:lnTo>
                  <a:pt x="17473" y="7818"/>
                </a:lnTo>
                <a:cubicBezTo>
                  <a:pt x="17473" y="7860"/>
                  <a:pt x="17475" y="7904"/>
                  <a:pt x="17475" y="7946"/>
                </a:cubicBezTo>
                <a:cubicBezTo>
                  <a:pt x="17475" y="15487"/>
                  <a:pt x="9652" y="21600"/>
                  <a:pt x="2" y="21600"/>
                </a:cubicBezTo>
                <a:cubicBezTo>
                  <a:pt x="2" y="21600"/>
                  <a:pt x="0" y="21600"/>
                  <a:pt x="0" y="21600"/>
                </a:cubicBezTo>
                <a:lnTo>
                  <a:pt x="0" y="16556"/>
                </a:lnTo>
                <a:cubicBezTo>
                  <a:pt x="0" y="16556"/>
                  <a:pt x="2" y="16556"/>
                  <a:pt x="2" y="16556"/>
                </a:cubicBezTo>
                <a:cubicBezTo>
                  <a:pt x="6088" y="16556"/>
                  <a:pt x="11022" y="12702"/>
                  <a:pt x="11022" y="7946"/>
                </a:cubicBezTo>
                <a:cubicBezTo>
                  <a:pt x="11022" y="7903"/>
                  <a:pt x="11018" y="7860"/>
                  <a:pt x="11018" y="7818"/>
                </a:cubicBezTo>
                <a:lnTo>
                  <a:pt x="6864" y="7818"/>
                </a:lnTo>
                <a:lnTo>
                  <a:pt x="14233" y="0"/>
                </a:lnTo>
                <a:close/>
              </a:path>
            </a:pathLst>
          </a:custGeom>
          <a:solidFill>
            <a:srgbClr val="253858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199" name="Arrow"/>
          <p:cNvSpPr/>
          <p:nvPr/>
        </p:nvSpPr>
        <p:spPr>
          <a:xfrm>
            <a:off x="21562731" y="2799318"/>
            <a:ext cx="2057401" cy="711201"/>
          </a:xfrm>
          <a:prstGeom prst="rightArrow">
            <a:avLst>
              <a:gd name="adj1" fmla="val 55352"/>
              <a:gd name="adj2" fmla="val 98033"/>
            </a:avLst>
          </a:prstGeom>
          <a:solidFill>
            <a:srgbClr val="253858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00" name="Agile at Scale Solution Journey"/>
          <p:cNvSpPr/>
          <p:nvPr>
            <p:ph type="title" idx="4294967295"/>
          </p:nvPr>
        </p:nvSpPr>
        <p:spPr>
          <a:xfrm>
            <a:off x="495300" y="609600"/>
            <a:ext cx="22962360" cy="1253379"/>
          </a:xfrm>
          <a:prstGeom prst="rect">
            <a:avLst/>
          </a:prstGeom>
        </p:spPr>
        <p:txBody>
          <a:bodyPr/>
          <a:lstStyle>
            <a:lvl1pPr defTabSz="584200">
              <a:lnSpc>
                <a:spcPct val="100000"/>
              </a:lnSpc>
              <a:defRPr b="0" spc="-144" sz="4800">
                <a:solidFill>
                  <a:srgbClr val="091E42"/>
                </a:solidFill>
                <a:latin typeface="Charlie Display"/>
                <a:ea typeface="Charlie Display"/>
                <a:cs typeface="Charlie Display"/>
                <a:sym typeface="Charlie Display"/>
              </a:defRPr>
            </a:lvl1pPr>
          </a:lstStyle>
          <a:p>
            <a:pPr/>
            <a:r>
              <a:t>Agile at Scale Solution Journey</a:t>
            </a:r>
          </a:p>
        </p:txBody>
      </p:sp>
      <p:sp>
        <p:nvSpPr>
          <p:cNvPr id="201" name="Line"/>
          <p:cNvSpPr/>
          <p:nvPr/>
        </p:nvSpPr>
        <p:spPr>
          <a:xfrm flipV="1">
            <a:off x="394457" y="2581838"/>
            <a:ext cx="1" cy="602876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202" name="Value"/>
          <p:cNvSpPr txBox="1"/>
          <p:nvPr/>
        </p:nvSpPr>
        <p:spPr>
          <a:xfrm rot="16200000">
            <a:off x="-220642" y="5229874"/>
            <a:ext cx="1204799" cy="635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 defTabSz="825500">
              <a:defRPr spc="-33" sz="33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Value</a:t>
            </a:r>
          </a:p>
        </p:txBody>
      </p:sp>
      <p:grpSp>
        <p:nvGrpSpPr>
          <p:cNvPr id="205" name="Group"/>
          <p:cNvGrpSpPr/>
          <p:nvPr/>
        </p:nvGrpSpPr>
        <p:grpSpPr>
          <a:xfrm>
            <a:off x="10765542" y="8430917"/>
            <a:ext cx="609601" cy="609601"/>
            <a:chOff x="0" y="0"/>
            <a:chExt cx="609600" cy="609600"/>
          </a:xfrm>
        </p:grpSpPr>
        <p:sp>
          <p:nvSpPr>
            <p:cNvPr id="203" name="Circle"/>
            <p:cNvSpPr/>
            <p:nvPr/>
          </p:nvSpPr>
          <p:spPr>
            <a:xfrm>
              <a:off x="0" y="0"/>
              <a:ext cx="609600" cy="609600"/>
            </a:xfrm>
            <a:prstGeom prst="ellipse">
              <a:avLst/>
            </a:prstGeom>
            <a:solidFill>
              <a:srgbClr val="253858"/>
            </a:solidFill>
            <a:ln w="508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825500">
                <a:defRPr spc="-36" sz="3600">
                  <a:solidFill>
                    <a:srgbClr val="091E42"/>
                  </a:solidFill>
                  <a:latin typeface="Charlie Text"/>
                  <a:ea typeface="Charlie Text"/>
                  <a:cs typeface="Charlie Text"/>
                  <a:sym typeface="Charlie Text"/>
                </a:defRPr>
              </a:pPr>
            </a:p>
          </p:txBody>
        </p:sp>
        <p:pic>
          <p:nvPicPr>
            <p:cNvPr id="204" name="admin-deployment.pdf" descr="admin-deployment.pdf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172839" y="152400"/>
              <a:ext cx="264017" cy="304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08" name="Group"/>
          <p:cNvGrpSpPr/>
          <p:nvPr/>
        </p:nvGrpSpPr>
        <p:grpSpPr>
          <a:xfrm>
            <a:off x="14251387" y="8420201"/>
            <a:ext cx="609601" cy="609601"/>
            <a:chOff x="0" y="0"/>
            <a:chExt cx="609600" cy="609600"/>
          </a:xfrm>
        </p:grpSpPr>
        <p:sp>
          <p:nvSpPr>
            <p:cNvPr id="206" name="Circle"/>
            <p:cNvSpPr/>
            <p:nvPr/>
          </p:nvSpPr>
          <p:spPr>
            <a:xfrm>
              <a:off x="0" y="0"/>
              <a:ext cx="609600" cy="609600"/>
            </a:xfrm>
            <a:prstGeom prst="ellipse">
              <a:avLst/>
            </a:prstGeom>
            <a:solidFill>
              <a:srgbClr val="253858"/>
            </a:solidFill>
            <a:ln w="508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825500">
                <a:defRPr spc="-36" sz="3600">
                  <a:solidFill>
                    <a:srgbClr val="091E42"/>
                  </a:solidFill>
                  <a:latin typeface="Charlie Text"/>
                  <a:ea typeface="Charlie Text"/>
                  <a:cs typeface="Charlie Text"/>
                  <a:sym typeface="Charlie Text"/>
                </a:defRPr>
              </a:pPr>
            </a:p>
          </p:txBody>
        </p:sp>
        <p:pic>
          <p:nvPicPr>
            <p:cNvPr id="207" name="admin-deployment.pdf" descr="admin-deployment.pdf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172839" y="152400"/>
              <a:ext cx="264017" cy="304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11" name="Group"/>
          <p:cNvGrpSpPr/>
          <p:nvPr/>
        </p:nvGrpSpPr>
        <p:grpSpPr>
          <a:xfrm>
            <a:off x="17815289" y="8420201"/>
            <a:ext cx="609601" cy="609601"/>
            <a:chOff x="0" y="0"/>
            <a:chExt cx="609600" cy="609600"/>
          </a:xfrm>
        </p:grpSpPr>
        <p:sp>
          <p:nvSpPr>
            <p:cNvPr id="209" name="Circle"/>
            <p:cNvSpPr/>
            <p:nvPr/>
          </p:nvSpPr>
          <p:spPr>
            <a:xfrm>
              <a:off x="0" y="0"/>
              <a:ext cx="609600" cy="609600"/>
            </a:xfrm>
            <a:prstGeom prst="ellipse">
              <a:avLst/>
            </a:prstGeom>
            <a:solidFill>
              <a:srgbClr val="253858"/>
            </a:solidFill>
            <a:ln w="508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825500">
                <a:defRPr spc="-36" sz="3600">
                  <a:solidFill>
                    <a:srgbClr val="091E42"/>
                  </a:solidFill>
                  <a:latin typeface="Charlie Text"/>
                  <a:ea typeface="Charlie Text"/>
                  <a:cs typeface="Charlie Text"/>
                  <a:sym typeface="Charlie Text"/>
                </a:defRPr>
              </a:pPr>
            </a:p>
          </p:txBody>
        </p:sp>
        <p:pic>
          <p:nvPicPr>
            <p:cNvPr id="210" name="admin-deployment.pdf" descr="admin-deployment.pdf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172839" y="152400"/>
              <a:ext cx="264017" cy="304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14" name="Group"/>
          <p:cNvGrpSpPr/>
          <p:nvPr/>
        </p:nvGrpSpPr>
        <p:grpSpPr>
          <a:xfrm>
            <a:off x="21394401" y="8413394"/>
            <a:ext cx="609601" cy="609601"/>
            <a:chOff x="0" y="0"/>
            <a:chExt cx="609600" cy="609600"/>
          </a:xfrm>
        </p:grpSpPr>
        <p:sp>
          <p:nvSpPr>
            <p:cNvPr id="212" name="Circle"/>
            <p:cNvSpPr/>
            <p:nvPr/>
          </p:nvSpPr>
          <p:spPr>
            <a:xfrm>
              <a:off x="0" y="0"/>
              <a:ext cx="609600" cy="609600"/>
            </a:xfrm>
            <a:prstGeom prst="ellipse">
              <a:avLst/>
            </a:prstGeom>
            <a:solidFill>
              <a:srgbClr val="253858"/>
            </a:solidFill>
            <a:ln w="508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825500">
                <a:defRPr spc="-36" sz="3600">
                  <a:solidFill>
                    <a:srgbClr val="091E42"/>
                  </a:solidFill>
                  <a:latin typeface="Charlie Text"/>
                  <a:ea typeface="Charlie Text"/>
                  <a:cs typeface="Charlie Text"/>
                  <a:sym typeface="Charlie Text"/>
                </a:defRPr>
              </a:pPr>
            </a:p>
          </p:txBody>
        </p:sp>
        <p:pic>
          <p:nvPicPr>
            <p:cNvPr id="213" name="admin-deployment.pdf" descr="admin-deployment.pdf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172839" y="152400"/>
              <a:ext cx="264017" cy="304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66" name="Connection Line"/>
          <p:cNvSpPr/>
          <p:nvPr/>
        </p:nvSpPr>
        <p:spPr>
          <a:xfrm>
            <a:off x="11400540" y="8726016"/>
            <a:ext cx="2825450" cy="8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38100">
            <a:solidFill>
              <a:srgbClr val="C1C7D0"/>
            </a:solidFill>
            <a:custDash>
              <a:ds d="200000" sp="200000"/>
            </a:custDash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267" name="Connection Line"/>
          <p:cNvSpPr/>
          <p:nvPr/>
        </p:nvSpPr>
        <p:spPr>
          <a:xfrm>
            <a:off x="14886387" y="8725001"/>
            <a:ext cx="2903503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fill="norm" stroke="1" extrusionOk="0">
                <a:moveTo>
                  <a:pt x="0" y="0"/>
                </a:moveTo>
                <a:cubicBezTo>
                  <a:pt x="7200" y="21600"/>
                  <a:pt x="14400" y="21600"/>
                  <a:pt x="21600" y="0"/>
                </a:cubicBezTo>
              </a:path>
            </a:pathLst>
          </a:custGeom>
          <a:ln w="38100">
            <a:solidFill>
              <a:srgbClr val="C1C7D0"/>
            </a:solidFill>
            <a:custDash>
              <a:ds d="200000" sp="200000"/>
            </a:custDash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268" name="Connection Line"/>
          <p:cNvSpPr/>
          <p:nvPr/>
        </p:nvSpPr>
        <p:spPr>
          <a:xfrm>
            <a:off x="18450288" y="8718822"/>
            <a:ext cx="2918714" cy="5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38100">
            <a:solidFill>
              <a:srgbClr val="C1C7D0"/>
            </a:solidFill>
            <a:custDash>
              <a:ds d="200000" sp="200000"/>
            </a:custDash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218" name="Arrow"/>
          <p:cNvSpPr/>
          <p:nvPr/>
        </p:nvSpPr>
        <p:spPr>
          <a:xfrm rot="16200000">
            <a:off x="6487582" y="8073256"/>
            <a:ext cx="1086613" cy="381001"/>
          </a:xfrm>
          <a:prstGeom prst="rightArrow">
            <a:avLst>
              <a:gd name="adj1" fmla="val 25917"/>
              <a:gd name="adj2" fmla="val 79601"/>
            </a:avLst>
          </a:prstGeom>
          <a:solidFill>
            <a:srgbClr val="0065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19" name="Arrow"/>
          <p:cNvSpPr/>
          <p:nvPr/>
        </p:nvSpPr>
        <p:spPr>
          <a:xfrm rot="16200000">
            <a:off x="7274007" y="4435816"/>
            <a:ext cx="1086613" cy="381001"/>
          </a:xfrm>
          <a:prstGeom prst="rightArrow">
            <a:avLst>
              <a:gd name="adj1" fmla="val 25917"/>
              <a:gd name="adj2" fmla="val 79601"/>
            </a:avLst>
          </a:prstGeom>
          <a:solidFill>
            <a:srgbClr val="0065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20" name="Arrow"/>
          <p:cNvSpPr/>
          <p:nvPr/>
        </p:nvSpPr>
        <p:spPr>
          <a:xfrm rot="16200000">
            <a:off x="6487582" y="5513058"/>
            <a:ext cx="1086613" cy="381001"/>
          </a:xfrm>
          <a:prstGeom prst="rightArrow">
            <a:avLst>
              <a:gd name="adj1" fmla="val 25917"/>
              <a:gd name="adj2" fmla="val 79601"/>
            </a:avLst>
          </a:prstGeom>
          <a:solidFill>
            <a:srgbClr val="0065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21" name="Arrow"/>
          <p:cNvSpPr/>
          <p:nvPr/>
        </p:nvSpPr>
        <p:spPr>
          <a:xfrm rot="16200000">
            <a:off x="7155491" y="8766199"/>
            <a:ext cx="1086612" cy="381001"/>
          </a:xfrm>
          <a:prstGeom prst="rightArrow">
            <a:avLst>
              <a:gd name="adj1" fmla="val 25917"/>
              <a:gd name="adj2" fmla="val 79601"/>
            </a:avLst>
          </a:prstGeom>
          <a:solidFill>
            <a:srgbClr val="0065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22" name="Arrow"/>
          <p:cNvSpPr/>
          <p:nvPr/>
        </p:nvSpPr>
        <p:spPr>
          <a:xfrm rot="16200000">
            <a:off x="7274007" y="6373097"/>
            <a:ext cx="1086613" cy="381001"/>
          </a:xfrm>
          <a:prstGeom prst="rightArrow">
            <a:avLst>
              <a:gd name="adj1" fmla="val 25917"/>
              <a:gd name="adj2" fmla="val 79601"/>
            </a:avLst>
          </a:prstGeom>
          <a:solidFill>
            <a:srgbClr val="0065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23" name="Arrow"/>
          <p:cNvSpPr/>
          <p:nvPr/>
        </p:nvSpPr>
        <p:spPr>
          <a:xfrm rot="16200000">
            <a:off x="6487582" y="3577368"/>
            <a:ext cx="1086613" cy="381001"/>
          </a:xfrm>
          <a:prstGeom prst="rightArrow">
            <a:avLst>
              <a:gd name="adj1" fmla="val 25917"/>
              <a:gd name="adj2" fmla="val 79601"/>
            </a:avLst>
          </a:prstGeom>
          <a:solidFill>
            <a:srgbClr val="0065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24" name="Arrow"/>
          <p:cNvSpPr/>
          <p:nvPr/>
        </p:nvSpPr>
        <p:spPr>
          <a:xfrm>
            <a:off x="21538852" y="2964418"/>
            <a:ext cx="1778348" cy="381001"/>
          </a:xfrm>
          <a:prstGeom prst="rightArrow">
            <a:avLst>
              <a:gd name="adj1" fmla="val 25917"/>
              <a:gd name="adj2" fmla="val 79601"/>
            </a:avLst>
          </a:prstGeom>
          <a:solidFill>
            <a:srgbClr val="79F2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25" name="Arrow"/>
          <p:cNvSpPr/>
          <p:nvPr/>
        </p:nvSpPr>
        <p:spPr>
          <a:xfrm>
            <a:off x="18044368" y="4617529"/>
            <a:ext cx="5272832" cy="381001"/>
          </a:xfrm>
          <a:prstGeom prst="rightArrow">
            <a:avLst>
              <a:gd name="adj1" fmla="val 25917"/>
              <a:gd name="adj2" fmla="val 79601"/>
            </a:avLst>
          </a:prstGeom>
          <a:solidFill>
            <a:srgbClr val="79F2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26" name="Arrow"/>
          <p:cNvSpPr/>
          <p:nvPr/>
        </p:nvSpPr>
        <p:spPr>
          <a:xfrm>
            <a:off x="14447670" y="6171784"/>
            <a:ext cx="8831430" cy="381001"/>
          </a:xfrm>
          <a:prstGeom prst="rightArrow">
            <a:avLst>
              <a:gd name="adj1" fmla="val 25917"/>
              <a:gd name="adj2" fmla="val 79601"/>
            </a:avLst>
          </a:prstGeom>
          <a:solidFill>
            <a:srgbClr val="79F2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27" name="Arrow"/>
          <p:cNvSpPr/>
          <p:nvPr/>
        </p:nvSpPr>
        <p:spPr>
          <a:xfrm>
            <a:off x="10961089" y="7732550"/>
            <a:ext cx="12312074" cy="381001"/>
          </a:xfrm>
          <a:prstGeom prst="rightArrow">
            <a:avLst>
              <a:gd name="adj1" fmla="val 25917"/>
              <a:gd name="adj2" fmla="val 79601"/>
            </a:avLst>
          </a:prstGeom>
          <a:solidFill>
            <a:srgbClr val="79F2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28" name="Shape"/>
          <p:cNvSpPr/>
          <p:nvPr/>
        </p:nvSpPr>
        <p:spPr>
          <a:xfrm>
            <a:off x="20146878" y="3734862"/>
            <a:ext cx="680811" cy="1123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8" fill="norm" stroke="1" extrusionOk="0">
                <a:moveTo>
                  <a:pt x="57" y="19500"/>
                </a:moveTo>
                <a:lnTo>
                  <a:pt x="0" y="21515"/>
                </a:lnTo>
                <a:cubicBezTo>
                  <a:pt x="5102" y="21600"/>
                  <a:pt x="10015" y="19919"/>
                  <a:pt x="13561" y="16876"/>
                </a:cubicBezTo>
                <a:cubicBezTo>
                  <a:pt x="17133" y="13810"/>
                  <a:pt x="18991" y="9644"/>
                  <a:pt x="18684" y="5389"/>
                </a:cubicBezTo>
                <a:lnTo>
                  <a:pt x="21600" y="5411"/>
                </a:lnTo>
                <a:lnTo>
                  <a:pt x="17119" y="0"/>
                </a:lnTo>
                <a:lnTo>
                  <a:pt x="12377" y="5383"/>
                </a:lnTo>
                <a:lnTo>
                  <a:pt x="15991" y="5273"/>
                </a:lnTo>
                <a:cubicBezTo>
                  <a:pt x="16206" y="8930"/>
                  <a:pt x="14631" y="12503"/>
                  <a:pt x="11623" y="15182"/>
                </a:cubicBezTo>
                <a:cubicBezTo>
                  <a:pt x="8625" y="17852"/>
                  <a:pt x="4456" y="19409"/>
                  <a:pt x="57" y="19500"/>
                </a:cubicBezTo>
                <a:close/>
              </a:path>
            </a:pathLst>
          </a:custGeom>
          <a:solidFill>
            <a:srgbClr val="79F2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229" name="Shape"/>
          <p:cNvSpPr/>
          <p:nvPr/>
        </p:nvSpPr>
        <p:spPr>
          <a:xfrm>
            <a:off x="16560734" y="5319046"/>
            <a:ext cx="680811" cy="10940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8" fill="norm" stroke="1" extrusionOk="0">
                <a:moveTo>
                  <a:pt x="57" y="19500"/>
                </a:moveTo>
                <a:lnTo>
                  <a:pt x="0" y="21515"/>
                </a:lnTo>
                <a:cubicBezTo>
                  <a:pt x="5102" y="21600"/>
                  <a:pt x="10015" y="19919"/>
                  <a:pt x="13561" y="16876"/>
                </a:cubicBezTo>
                <a:cubicBezTo>
                  <a:pt x="17133" y="13810"/>
                  <a:pt x="18991" y="9644"/>
                  <a:pt x="18684" y="5389"/>
                </a:cubicBezTo>
                <a:lnTo>
                  <a:pt x="21600" y="5411"/>
                </a:lnTo>
                <a:lnTo>
                  <a:pt x="17119" y="0"/>
                </a:lnTo>
                <a:lnTo>
                  <a:pt x="12377" y="5383"/>
                </a:lnTo>
                <a:lnTo>
                  <a:pt x="15991" y="5273"/>
                </a:lnTo>
                <a:cubicBezTo>
                  <a:pt x="16206" y="8930"/>
                  <a:pt x="14631" y="12503"/>
                  <a:pt x="11623" y="15182"/>
                </a:cubicBezTo>
                <a:cubicBezTo>
                  <a:pt x="8625" y="17852"/>
                  <a:pt x="4456" y="19409"/>
                  <a:pt x="57" y="19500"/>
                </a:cubicBezTo>
                <a:close/>
              </a:path>
            </a:pathLst>
          </a:custGeom>
          <a:solidFill>
            <a:srgbClr val="79F2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230" name="Shape"/>
          <p:cNvSpPr/>
          <p:nvPr/>
        </p:nvSpPr>
        <p:spPr>
          <a:xfrm>
            <a:off x="13022229" y="6889811"/>
            <a:ext cx="680812" cy="10800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8" fill="norm" stroke="1" extrusionOk="0">
                <a:moveTo>
                  <a:pt x="57" y="19500"/>
                </a:moveTo>
                <a:lnTo>
                  <a:pt x="0" y="21515"/>
                </a:lnTo>
                <a:cubicBezTo>
                  <a:pt x="5102" y="21600"/>
                  <a:pt x="10015" y="19919"/>
                  <a:pt x="13561" y="16876"/>
                </a:cubicBezTo>
                <a:cubicBezTo>
                  <a:pt x="17133" y="13810"/>
                  <a:pt x="18991" y="9644"/>
                  <a:pt x="18684" y="5389"/>
                </a:cubicBezTo>
                <a:lnTo>
                  <a:pt x="21600" y="5411"/>
                </a:lnTo>
                <a:lnTo>
                  <a:pt x="17119" y="0"/>
                </a:lnTo>
                <a:lnTo>
                  <a:pt x="12377" y="5383"/>
                </a:lnTo>
                <a:lnTo>
                  <a:pt x="15991" y="5273"/>
                </a:lnTo>
                <a:cubicBezTo>
                  <a:pt x="16206" y="8930"/>
                  <a:pt x="14631" y="12503"/>
                  <a:pt x="11623" y="15182"/>
                </a:cubicBezTo>
                <a:cubicBezTo>
                  <a:pt x="8625" y="17852"/>
                  <a:pt x="4456" y="19409"/>
                  <a:pt x="57" y="19500"/>
                </a:cubicBezTo>
                <a:close/>
              </a:path>
            </a:pathLst>
          </a:custGeom>
          <a:solidFill>
            <a:srgbClr val="79F2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231" name="Team…"/>
          <p:cNvSpPr/>
          <p:nvPr/>
        </p:nvSpPr>
        <p:spPr>
          <a:xfrm>
            <a:off x="9080409" y="7597265"/>
            <a:ext cx="2032001" cy="691558"/>
          </a:xfrm>
          <a:prstGeom prst="rect">
            <a:avLst/>
          </a:prstGeom>
          <a:solidFill>
            <a:srgbClr val="0052CC"/>
          </a:solidFill>
          <a:ln w="25400">
            <a:solidFill>
              <a:srgbClr val="25385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Team</a:t>
            </a:r>
          </a:p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Services</a:t>
            </a:r>
          </a:p>
        </p:txBody>
      </p:sp>
      <p:sp>
        <p:nvSpPr>
          <p:cNvPr id="232" name="Program Services"/>
          <p:cNvSpPr/>
          <p:nvPr/>
        </p:nvSpPr>
        <p:spPr>
          <a:xfrm>
            <a:off x="12533241" y="6031197"/>
            <a:ext cx="2032001" cy="691558"/>
          </a:xfrm>
          <a:prstGeom prst="rect">
            <a:avLst/>
          </a:prstGeom>
          <a:solidFill>
            <a:srgbClr val="0052CC"/>
          </a:solidFill>
          <a:ln w="25400">
            <a:solidFill>
              <a:srgbClr val="25385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Program</a:t>
            </a:r>
            <a:br/>
            <a:r>
              <a:t>Services</a:t>
            </a:r>
          </a:p>
        </p:txBody>
      </p:sp>
      <p:sp>
        <p:nvSpPr>
          <p:cNvPr id="233" name="Portfolio Services"/>
          <p:cNvSpPr/>
          <p:nvPr/>
        </p:nvSpPr>
        <p:spPr>
          <a:xfrm>
            <a:off x="16101125" y="4459373"/>
            <a:ext cx="2032001" cy="691557"/>
          </a:xfrm>
          <a:prstGeom prst="rect">
            <a:avLst/>
          </a:prstGeom>
          <a:solidFill>
            <a:srgbClr val="0052CC"/>
          </a:solidFill>
          <a:ln w="25400">
            <a:solidFill>
              <a:srgbClr val="25385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Portfolio</a:t>
            </a:r>
            <a:br/>
            <a:r>
              <a:t>Services</a:t>
            </a:r>
          </a:p>
        </p:txBody>
      </p:sp>
      <p:sp>
        <p:nvSpPr>
          <p:cNvPr id="234" name="Enterprise Services"/>
          <p:cNvSpPr/>
          <p:nvPr/>
        </p:nvSpPr>
        <p:spPr>
          <a:xfrm>
            <a:off x="19664784" y="2812018"/>
            <a:ext cx="2032001" cy="691558"/>
          </a:xfrm>
          <a:prstGeom prst="rect">
            <a:avLst/>
          </a:prstGeom>
          <a:solidFill>
            <a:srgbClr val="0052CC"/>
          </a:solidFill>
          <a:ln w="25400">
            <a:solidFill>
              <a:srgbClr val="25385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Enterprise Services</a:t>
            </a:r>
          </a:p>
        </p:txBody>
      </p:sp>
      <p:grpSp>
        <p:nvGrpSpPr>
          <p:cNvPr id="237" name="Group"/>
          <p:cNvGrpSpPr/>
          <p:nvPr/>
        </p:nvGrpSpPr>
        <p:grpSpPr>
          <a:xfrm>
            <a:off x="10784025" y="7304068"/>
            <a:ext cx="609601" cy="609601"/>
            <a:chOff x="0" y="0"/>
            <a:chExt cx="609600" cy="609600"/>
          </a:xfrm>
        </p:grpSpPr>
        <p:sp>
          <p:nvSpPr>
            <p:cNvPr id="235" name="Circle"/>
            <p:cNvSpPr/>
            <p:nvPr/>
          </p:nvSpPr>
          <p:spPr>
            <a:xfrm>
              <a:off x="0" y="0"/>
              <a:ext cx="609600" cy="609600"/>
            </a:xfrm>
            <a:prstGeom prst="ellipse">
              <a:avLst/>
            </a:prstGeom>
            <a:solidFill>
              <a:srgbClr val="253858"/>
            </a:solidFill>
            <a:ln w="508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825500">
                <a:defRPr spc="-36" sz="3600">
                  <a:solidFill>
                    <a:srgbClr val="091E42"/>
                  </a:solidFill>
                  <a:latin typeface="Charlie Text"/>
                  <a:ea typeface="Charlie Text"/>
                  <a:cs typeface="Charlie Text"/>
                  <a:sym typeface="Charlie Text"/>
                </a:defRPr>
              </a:pPr>
            </a:p>
          </p:txBody>
        </p:sp>
        <p:pic>
          <p:nvPicPr>
            <p:cNvPr id="236" name="content-book.pdf" descr="content-book.pdf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0" b="0"/>
            <a:stretch>
              <a:fillRect/>
            </a:stretch>
          </p:blipFill>
          <p:spPr>
            <a:xfrm>
              <a:off x="152400" y="153590"/>
              <a:ext cx="304800" cy="2909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40" name="Group"/>
          <p:cNvGrpSpPr/>
          <p:nvPr/>
        </p:nvGrpSpPr>
        <p:grpSpPr>
          <a:xfrm>
            <a:off x="14269870" y="5752684"/>
            <a:ext cx="609601" cy="609601"/>
            <a:chOff x="0" y="0"/>
            <a:chExt cx="609600" cy="609600"/>
          </a:xfrm>
        </p:grpSpPr>
        <p:sp>
          <p:nvSpPr>
            <p:cNvPr id="238" name="Circle"/>
            <p:cNvSpPr/>
            <p:nvPr/>
          </p:nvSpPr>
          <p:spPr>
            <a:xfrm>
              <a:off x="0" y="0"/>
              <a:ext cx="609600" cy="609600"/>
            </a:xfrm>
            <a:prstGeom prst="ellipse">
              <a:avLst/>
            </a:prstGeom>
            <a:solidFill>
              <a:srgbClr val="253858"/>
            </a:solidFill>
            <a:ln w="508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825500">
                <a:defRPr spc="-36" sz="3600">
                  <a:solidFill>
                    <a:srgbClr val="091E42"/>
                  </a:solidFill>
                  <a:latin typeface="Charlie Text"/>
                  <a:ea typeface="Charlie Text"/>
                  <a:cs typeface="Charlie Text"/>
                  <a:sym typeface="Charlie Text"/>
                </a:defRPr>
              </a:pPr>
            </a:p>
          </p:txBody>
        </p:sp>
        <p:pic>
          <p:nvPicPr>
            <p:cNvPr id="239" name="content-book.pdf" descr="content-book.pdf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0" b="0"/>
            <a:stretch>
              <a:fillRect/>
            </a:stretch>
          </p:blipFill>
          <p:spPr>
            <a:xfrm>
              <a:off x="152400" y="153590"/>
              <a:ext cx="304800" cy="2909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43" name="Group"/>
          <p:cNvGrpSpPr/>
          <p:nvPr/>
        </p:nvGrpSpPr>
        <p:grpSpPr>
          <a:xfrm>
            <a:off x="17833771" y="4207791"/>
            <a:ext cx="609601" cy="609601"/>
            <a:chOff x="0" y="0"/>
            <a:chExt cx="609600" cy="609600"/>
          </a:xfrm>
        </p:grpSpPr>
        <p:sp>
          <p:nvSpPr>
            <p:cNvPr id="241" name="Circle"/>
            <p:cNvSpPr/>
            <p:nvPr/>
          </p:nvSpPr>
          <p:spPr>
            <a:xfrm>
              <a:off x="0" y="0"/>
              <a:ext cx="609600" cy="609600"/>
            </a:xfrm>
            <a:prstGeom prst="ellipse">
              <a:avLst/>
            </a:prstGeom>
            <a:solidFill>
              <a:srgbClr val="253858"/>
            </a:solidFill>
            <a:ln w="508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825500">
                <a:defRPr spc="-36" sz="3600">
                  <a:solidFill>
                    <a:srgbClr val="091E42"/>
                  </a:solidFill>
                  <a:latin typeface="Charlie Text"/>
                  <a:ea typeface="Charlie Text"/>
                  <a:cs typeface="Charlie Text"/>
                  <a:sym typeface="Charlie Text"/>
                </a:defRPr>
              </a:pPr>
            </a:p>
          </p:txBody>
        </p:sp>
        <p:pic>
          <p:nvPicPr>
            <p:cNvPr id="242" name="content-book.pdf" descr="content-book.pdf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0" b="0"/>
            <a:stretch>
              <a:fillRect/>
            </a:stretch>
          </p:blipFill>
          <p:spPr>
            <a:xfrm>
              <a:off x="152400" y="153590"/>
              <a:ext cx="304800" cy="2909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46" name="Group"/>
          <p:cNvGrpSpPr/>
          <p:nvPr/>
        </p:nvGrpSpPr>
        <p:grpSpPr>
          <a:xfrm>
            <a:off x="21412883" y="2507629"/>
            <a:ext cx="609601" cy="609601"/>
            <a:chOff x="0" y="0"/>
            <a:chExt cx="609600" cy="609600"/>
          </a:xfrm>
        </p:grpSpPr>
        <p:sp>
          <p:nvSpPr>
            <p:cNvPr id="244" name="Circle"/>
            <p:cNvSpPr/>
            <p:nvPr/>
          </p:nvSpPr>
          <p:spPr>
            <a:xfrm>
              <a:off x="0" y="0"/>
              <a:ext cx="609600" cy="609600"/>
            </a:xfrm>
            <a:prstGeom prst="ellipse">
              <a:avLst/>
            </a:prstGeom>
            <a:solidFill>
              <a:srgbClr val="253858"/>
            </a:solidFill>
            <a:ln w="508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825500">
                <a:defRPr spc="-36" sz="3600">
                  <a:solidFill>
                    <a:srgbClr val="091E42"/>
                  </a:solidFill>
                  <a:latin typeface="Charlie Text"/>
                  <a:ea typeface="Charlie Text"/>
                  <a:cs typeface="Charlie Text"/>
                  <a:sym typeface="Charlie Text"/>
                </a:defRPr>
              </a:pPr>
            </a:p>
          </p:txBody>
        </p:sp>
        <p:pic>
          <p:nvPicPr>
            <p:cNvPr id="245" name="content-book.pdf" descr="content-book.pdf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0" b="0"/>
            <a:stretch>
              <a:fillRect/>
            </a:stretch>
          </p:blipFill>
          <p:spPr>
            <a:xfrm>
              <a:off x="152400" y="153590"/>
              <a:ext cx="304800" cy="2909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47" name="Arrow"/>
          <p:cNvSpPr/>
          <p:nvPr/>
        </p:nvSpPr>
        <p:spPr>
          <a:xfrm rot="16200000">
            <a:off x="3712291" y="5394034"/>
            <a:ext cx="7430246" cy="1968501"/>
          </a:xfrm>
          <a:prstGeom prst="rightArrow">
            <a:avLst>
              <a:gd name="adj1" fmla="val 68611"/>
              <a:gd name="adj2" fmla="val 56166"/>
            </a:avLst>
          </a:prstGeom>
          <a:ln w="127000">
            <a:solidFill>
              <a:srgbClr val="98EFC3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-19" sz="19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48" name="Arrow"/>
          <p:cNvSpPr/>
          <p:nvPr/>
        </p:nvSpPr>
        <p:spPr>
          <a:xfrm>
            <a:off x="8017485" y="9153511"/>
            <a:ext cx="15595504" cy="711201"/>
          </a:xfrm>
          <a:prstGeom prst="rightArrow">
            <a:avLst>
              <a:gd name="adj1" fmla="val 55352"/>
              <a:gd name="adj2" fmla="val 98033"/>
            </a:avLst>
          </a:prstGeom>
          <a:solidFill>
            <a:srgbClr val="253858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49" name="Arrow"/>
          <p:cNvSpPr/>
          <p:nvPr/>
        </p:nvSpPr>
        <p:spPr>
          <a:xfrm>
            <a:off x="8021635" y="9317091"/>
            <a:ext cx="15251959" cy="381001"/>
          </a:xfrm>
          <a:prstGeom prst="rightArrow">
            <a:avLst>
              <a:gd name="adj1" fmla="val 25917"/>
              <a:gd name="adj2" fmla="val 79601"/>
            </a:avLst>
          </a:prstGeom>
          <a:solidFill>
            <a:srgbClr val="79F2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50" name="Rectangle"/>
          <p:cNvSpPr/>
          <p:nvPr/>
        </p:nvSpPr>
        <p:spPr>
          <a:xfrm>
            <a:off x="5719378" y="10221996"/>
            <a:ext cx="3148265" cy="350820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lnSpc>
                <a:spcPct val="110000"/>
              </a:lnSpc>
              <a:defRPr spc="36" sz="3600">
                <a:solidFill>
                  <a:srgbClr val="091E42"/>
                </a:solidFill>
                <a:latin typeface="Charlie Display"/>
                <a:ea typeface="Charlie Display"/>
                <a:cs typeface="Charlie Display"/>
                <a:sym typeface="Charlie Display"/>
              </a:defRPr>
            </a:pPr>
          </a:p>
        </p:txBody>
      </p:sp>
      <p:sp>
        <p:nvSpPr>
          <p:cNvPr id="251" name="Rectangle"/>
          <p:cNvSpPr/>
          <p:nvPr/>
        </p:nvSpPr>
        <p:spPr>
          <a:xfrm>
            <a:off x="824539" y="10818838"/>
            <a:ext cx="8915401" cy="2413001"/>
          </a:xfrm>
          <a:prstGeom prst="rect">
            <a:avLst/>
          </a:prstGeom>
          <a:solidFill>
            <a:srgbClr val="C1C7D0">
              <a:alpha val="24631"/>
            </a:srgbClr>
          </a:solidFill>
          <a:ln w="127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52" name="Square"/>
          <p:cNvSpPr/>
          <p:nvPr/>
        </p:nvSpPr>
        <p:spPr>
          <a:xfrm>
            <a:off x="989639" y="11187138"/>
            <a:ext cx="317501" cy="317501"/>
          </a:xfrm>
          <a:prstGeom prst="rect">
            <a:avLst/>
          </a:prstGeom>
          <a:solidFill>
            <a:srgbClr val="98EFC3"/>
          </a:solidFill>
          <a:ln w="25400">
            <a:solidFill>
              <a:srgbClr val="85888D"/>
            </a:solidFill>
            <a:miter lim="400000"/>
          </a:ln>
        </p:spPr>
        <p:txBody>
          <a:bodyPr lIns="0" tIns="0" rIns="0" bIns="0" anchor="ctr"/>
          <a:lstStyle/>
          <a:p>
            <a:pPr defTabSz="825500">
              <a:lnSpc>
                <a:spcPct val="70000"/>
              </a:lnSpc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53" name="Square"/>
          <p:cNvSpPr/>
          <p:nvPr/>
        </p:nvSpPr>
        <p:spPr>
          <a:xfrm>
            <a:off x="989639" y="11847538"/>
            <a:ext cx="317501" cy="317501"/>
          </a:xfrm>
          <a:prstGeom prst="rect">
            <a:avLst/>
          </a:prstGeom>
          <a:solidFill>
            <a:srgbClr val="0052CC"/>
          </a:solidFill>
          <a:ln w="25400">
            <a:solidFill>
              <a:srgbClr val="85888D"/>
            </a:solidFill>
            <a:miter lim="400000"/>
          </a:ln>
        </p:spPr>
        <p:txBody>
          <a:bodyPr lIns="0" tIns="0" rIns="0" bIns="0" anchor="ctr"/>
          <a:lstStyle/>
          <a:p>
            <a:pPr algn="l" defTabSz="825500">
              <a:lnSpc>
                <a:spcPct val="70000"/>
              </a:lnSpc>
              <a:defRPr i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54" name="TAM"/>
          <p:cNvSpPr txBox="1"/>
          <p:nvPr/>
        </p:nvSpPr>
        <p:spPr>
          <a:xfrm>
            <a:off x="1408739" y="11187138"/>
            <a:ext cx="3479801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 defTabSz="825500">
              <a:defRPr spc="-19" sz="20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TAM</a:t>
            </a:r>
          </a:p>
        </p:txBody>
      </p:sp>
      <p:sp>
        <p:nvSpPr>
          <p:cNvPr id="255" name="Atlassian / Partner"/>
          <p:cNvSpPr txBox="1"/>
          <p:nvPr/>
        </p:nvSpPr>
        <p:spPr>
          <a:xfrm>
            <a:off x="1408739" y="11834838"/>
            <a:ext cx="3695701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 defTabSz="825500">
              <a:defRPr spc="-19" sz="20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Atlassian / Partner</a:t>
            </a:r>
          </a:p>
        </p:txBody>
      </p:sp>
      <p:sp>
        <p:nvSpPr>
          <p:cNvPr id="256" name="Square"/>
          <p:cNvSpPr/>
          <p:nvPr/>
        </p:nvSpPr>
        <p:spPr>
          <a:xfrm>
            <a:off x="989639" y="12507938"/>
            <a:ext cx="317501" cy="317501"/>
          </a:xfrm>
          <a:prstGeom prst="rect">
            <a:avLst/>
          </a:prstGeom>
          <a:solidFill>
            <a:srgbClr val="253858"/>
          </a:solidFill>
          <a:ln w="25400">
            <a:solidFill>
              <a:srgbClr val="253858"/>
            </a:solidFill>
            <a:miter lim="400000"/>
          </a:ln>
        </p:spPr>
        <p:txBody>
          <a:bodyPr lIns="0" tIns="0" rIns="0" bIns="0" anchor="ctr"/>
          <a:lstStyle/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57" name="Customer"/>
          <p:cNvSpPr txBox="1"/>
          <p:nvPr/>
        </p:nvSpPr>
        <p:spPr>
          <a:xfrm>
            <a:off x="1408739" y="12495238"/>
            <a:ext cx="3873501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 defTabSz="825500">
              <a:defRPr spc="-19" sz="20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Customer </a:t>
            </a:r>
          </a:p>
        </p:txBody>
      </p:sp>
      <p:grpSp>
        <p:nvGrpSpPr>
          <p:cNvPr id="260" name="Group"/>
          <p:cNvGrpSpPr/>
          <p:nvPr/>
        </p:nvGrpSpPr>
        <p:grpSpPr>
          <a:xfrm>
            <a:off x="4977439" y="11072838"/>
            <a:ext cx="609601" cy="609601"/>
            <a:chOff x="0" y="0"/>
            <a:chExt cx="609600" cy="609600"/>
          </a:xfrm>
        </p:grpSpPr>
        <p:sp>
          <p:nvSpPr>
            <p:cNvPr id="258" name="Circle"/>
            <p:cNvSpPr/>
            <p:nvPr/>
          </p:nvSpPr>
          <p:spPr>
            <a:xfrm>
              <a:off x="0" y="0"/>
              <a:ext cx="609600" cy="609600"/>
            </a:xfrm>
            <a:prstGeom prst="ellipse">
              <a:avLst/>
            </a:prstGeom>
            <a:solidFill>
              <a:srgbClr val="253858"/>
            </a:solidFill>
            <a:ln w="508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825500">
                <a:defRPr spc="-36" sz="3600">
                  <a:solidFill>
                    <a:srgbClr val="091E42"/>
                  </a:solidFill>
                  <a:latin typeface="Charlie Text"/>
                  <a:ea typeface="Charlie Text"/>
                  <a:cs typeface="Charlie Text"/>
                  <a:sym typeface="Charlie Text"/>
                </a:defRPr>
              </a:pPr>
            </a:p>
          </p:txBody>
        </p:sp>
        <p:pic>
          <p:nvPicPr>
            <p:cNvPr id="259" name="content-book.pdf" descr="content-book.pdf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0" b="0"/>
            <a:stretch>
              <a:fillRect/>
            </a:stretch>
          </p:blipFill>
          <p:spPr>
            <a:xfrm>
              <a:off x="152400" y="153590"/>
              <a:ext cx="304800" cy="2909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61" name="Blueprints / Guidance"/>
          <p:cNvSpPr txBox="1"/>
          <p:nvPr/>
        </p:nvSpPr>
        <p:spPr>
          <a:xfrm>
            <a:off x="5664611" y="11187138"/>
            <a:ext cx="3695701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 defTabSz="825500">
              <a:defRPr spc="-19" sz="20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Blueprints / Guidance</a:t>
            </a:r>
          </a:p>
        </p:txBody>
      </p:sp>
      <p:grpSp>
        <p:nvGrpSpPr>
          <p:cNvPr id="264" name="Group"/>
          <p:cNvGrpSpPr/>
          <p:nvPr/>
        </p:nvGrpSpPr>
        <p:grpSpPr>
          <a:xfrm>
            <a:off x="4977439" y="11872938"/>
            <a:ext cx="609601" cy="609601"/>
            <a:chOff x="0" y="0"/>
            <a:chExt cx="609600" cy="609600"/>
          </a:xfrm>
        </p:grpSpPr>
        <p:sp>
          <p:nvSpPr>
            <p:cNvPr id="262" name="Circle"/>
            <p:cNvSpPr/>
            <p:nvPr/>
          </p:nvSpPr>
          <p:spPr>
            <a:xfrm>
              <a:off x="0" y="0"/>
              <a:ext cx="609600" cy="609600"/>
            </a:xfrm>
            <a:prstGeom prst="ellipse">
              <a:avLst/>
            </a:prstGeom>
            <a:solidFill>
              <a:srgbClr val="253858"/>
            </a:solidFill>
            <a:ln w="508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825500">
                <a:defRPr spc="-36" sz="3600">
                  <a:solidFill>
                    <a:srgbClr val="091E42"/>
                  </a:solidFill>
                  <a:latin typeface="Charlie Text"/>
                  <a:ea typeface="Charlie Text"/>
                  <a:cs typeface="Charlie Text"/>
                  <a:sym typeface="Charlie Text"/>
                </a:defRPr>
              </a:pPr>
            </a:p>
          </p:txBody>
        </p:sp>
        <p:pic>
          <p:nvPicPr>
            <p:cNvPr id="263" name="admin-deployment.pdf" descr="admin-deployment.pdf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172839" y="152400"/>
              <a:ext cx="264017" cy="304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65" name="Platform Optimizations"/>
          <p:cNvSpPr txBox="1"/>
          <p:nvPr/>
        </p:nvSpPr>
        <p:spPr>
          <a:xfrm>
            <a:off x="5688639" y="11923738"/>
            <a:ext cx="3975408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 defTabSz="825500">
              <a:defRPr spc="-19" sz="20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Platform Optimizations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Expanded Solution Sketch Canvas"/>
          <p:cNvSpPr/>
          <p:nvPr>
            <p:ph type="title" idx="4294967295"/>
          </p:nvPr>
        </p:nvSpPr>
        <p:spPr>
          <a:xfrm>
            <a:off x="500849" y="609785"/>
            <a:ext cx="22962361" cy="1253380"/>
          </a:xfrm>
          <a:prstGeom prst="rect">
            <a:avLst/>
          </a:prstGeom>
        </p:spPr>
        <p:txBody>
          <a:bodyPr/>
          <a:lstStyle>
            <a:lvl1pPr defTabSz="584200">
              <a:lnSpc>
                <a:spcPct val="100000"/>
              </a:lnSpc>
              <a:defRPr b="0" spc="-144" sz="4800">
                <a:solidFill>
                  <a:srgbClr val="091E42"/>
                </a:solidFill>
                <a:latin typeface="Charlie Display"/>
                <a:ea typeface="Charlie Display"/>
                <a:cs typeface="Charlie Display"/>
                <a:sym typeface="Charlie Display"/>
              </a:defRPr>
            </a:lvl1pPr>
          </a:lstStyle>
          <a:p>
            <a:pPr/>
            <a:r>
              <a:t>Expanded Solution Sketch Canvas</a:t>
            </a:r>
          </a:p>
        </p:txBody>
      </p:sp>
      <p:sp>
        <p:nvSpPr>
          <p:cNvPr id="271" name="Team"/>
          <p:cNvSpPr/>
          <p:nvPr/>
        </p:nvSpPr>
        <p:spPr>
          <a:xfrm>
            <a:off x="800100" y="8211709"/>
            <a:ext cx="22860000" cy="2032001"/>
          </a:xfrm>
          <a:prstGeom prst="rect">
            <a:avLst/>
          </a:prstGeom>
          <a:solidFill>
            <a:srgbClr val="79E2F2"/>
          </a:solidFill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Team</a:t>
            </a:r>
          </a:p>
        </p:txBody>
      </p:sp>
      <p:sp>
        <p:nvSpPr>
          <p:cNvPr id="272" name="Portfolio"/>
          <p:cNvSpPr/>
          <p:nvPr/>
        </p:nvSpPr>
        <p:spPr>
          <a:xfrm>
            <a:off x="800100" y="3788105"/>
            <a:ext cx="22860000" cy="2032001"/>
          </a:xfrm>
          <a:prstGeom prst="rect">
            <a:avLst/>
          </a:prstGeom>
          <a:solidFill>
            <a:srgbClr val="00B8D9"/>
          </a:solidFill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Portfolio</a:t>
            </a:r>
          </a:p>
        </p:txBody>
      </p:sp>
      <p:sp>
        <p:nvSpPr>
          <p:cNvPr id="273" name="Enterprise"/>
          <p:cNvSpPr/>
          <p:nvPr/>
        </p:nvSpPr>
        <p:spPr>
          <a:xfrm>
            <a:off x="800100" y="1576303"/>
            <a:ext cx="22860000" cy="2032001"/>
          </a:xfrm>
          <a:prstGeom prst="rect">
            <a:avLst/>
          </a:prstGeom>
          <a:solidFill>
            <a:srgbClr val="00A3BF"/>
          </a:solidFill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Enterprise</a:t>
            </a:r>
          </a:p>
        </p:txBody>
      </p:sp>
      <p:sp>
        <p:nvSpPr>
          <p:cNvPr id="274" name="Program"/>
          <p:cNvSpPr/>
          <p:nvPr/>
        </p:nvSpPr>
        <p:spPr>
          <a:xfrm>
            <a:off x="800100" y="5999907"/>
            <a:ext cx="22860000" cy="2032001"/>
          </a:xfrm>
          <a:prstGeom prst="rect">
            <a:avLst/>
          </a:prstGeom>
          <a:solidFill>
            <a:srgbClr val="00C7E5"/>
          </a:solidFill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Program</a:t>
            </a:r>
          </a:p>
        </p:txBody>
      </p:sp>
      <p:sp>
        <p:nvSpPr>
          <p:cNvPr id="275" name="Platform"/>
          <p:cNvSpPr/>
          <p:nvPr/>
        </p:nvSpPr>
        <p:spPr>
          <a:xfrm>
            <a:off x="787400" y="10423511"/>
            <a:ext cx="22860000" cy="2032001"/>
          </a:xfrm>
          <a:prstGeom prst="rect">
            <a:avLst/>
          </a:prstGeom>
          <a:gradFill>
            <a:gsLst>
              <a:gs pos="0">
                <a:srgbClr val="FFE380"/>
              </a:gs>
              <a:gs pos="100000">
                <a:srgbClr val="FF8F73"/>
              </a:gs>
            </a:gsLst>
            <a:lin ang="5400000"/>
          </a:gradFill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Platform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tform"/>
          <p:cNvSpPr/>
          <p:nvPr/>
        </p:nvSpPr>
        <p:spPr>
          <a:xfrm>
            <a:off x="787399" y="10287109"/>
            <a:ext cx="22860001" cy="2032001"/>
          </a:xfrm>
          <a:prstGeom prst="rect">
            <a:avLst/>
          </a:prstGeom>
          <a:gradFill>
            <a:gsLst>
              <a:gs pos="0">
                <a:srgbClr val="FFE380"/>
              </a:gs>
              <a:gs pos="100000">
                <a:srgbClr val="FF8F73"/>
              </a:gs>
            </a:gsLst>
            <a:lin ang="5400000"/>
          </a:gradFill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Platform</a:t>
            </a:r>
          </a:p>
        </p:txBody>
      </p:sp>
      <p:sp>
        <p:nvSpPr>
          <p:cNvPr id="278" name="Expanded Milestone Canvas"/>
          <p:cNvSpPr/>
          <p:nvPr>
            <p:ph type="title" idx="4294967295"/>
          </p:nvPr>
        </p:nvSpPr>
        <p:spPr>
          <a:xfrm>
            <a:off x="500849" y="609785"/>
            <a:ext cx="22962361" cy="1253380"/>
          </a:xfrm>
          <a:prstGeom prst="rect">
            <a:avLst/>
          </a:prstGeom>
        </p:spPr>
        <p:txBody>
          <a:bodyPr/>
          <a:lstStyle>
            <a:lvl1pPr defTabSz="584200">
              <a:lnSpc>
                <a:spcPct val="100000"/>
              </a:lnSpc>
              <a:defRPr b="0" spc="-144" sz="4800">
                <a:solidFill>
                  <a:srgbClr val="091E42"/>
                </a:solidFill>
                <a:latin typeface="Charlie Display"/>
                <a:ea typeface="Charlie Display"/>
                <a:cs typeface="Charlie Display"/>
                <a:sym typeface="Charlie Display"/>
              </a:defRPr>
            </a:lvl1pPr>
          </a:lstStyle>
          <a:p>
            <a:pPr/>
            <a:r>
              <a:t>Expanded Milestone Canvas</a:t>
            </a:r>
          </a:p>
        </p:txBody>
      </p:sp>
      <p:sp>
        <p:nvSpPr>
          <p:cNvPr id="279" name="Team"/>
          <p:cNvSpPr/>
          <p:nvPr/>
        </p:nvSpPr>
        <p:spPr>
          <a:xfrm>
            <a:off x="800100" y="8109408"/>
            <a:ext cx="22860000" cy="2032001"/>
          </a:xfrm>
          <a:prstGeom prst="rect">
            <a:avLst/>
          </a:prstGeom>
          <a:solidFill>
            <a:srgbClr val="79E2F2"/>
          </a:solidFill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Team</a:t>
            </a:r>
          </a:p>
        </p:txBody>
      </p:sp>
      <p:sp>
        <p:nvSpPr>
          <p:cNvPr id="280" name="Portfolio"/>
          <p:cNvSpPr/>
          <p:nvPr/>
        </p:nvSpPr>
        <p:spPr>
          <a:xfrm>
            <a:off x="800100" y="3754005"/>
            <a:ext cx="22860000" cy="2032001"/>
          </a:xfrm>
          <a:prstGeom prst="rect">
            <a:avLst/>
          </a:prstGeom>
          <a:solidFill>
            <a:srgbClr val="00B8D9"/>
          </a:solidFill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Portfolio</a:t>
            </a:r>
          </a:p>
        </p:txBody>
      </p:sp>
      <p:sp>
        <p:nvSpPr>
          <p:cNvPr id="281" name="Enterprise"/>
          <p:cNvSpPr/>
          <p:nvPr/>
        </p:nvSpPr>
        <p:spPr>
          <a:xfrm>
            <a:off x="800100" y="1576303"/>
            <a:ext cx="22860000" cy="2032001"/>
          </a:xfrm>
          <a:prstGeom prst="rect">
            <a:avLst/>
          </a:prstGeom>
          <a:solidFill>
            <a:srgbClr val="00A3BF"/>
          </a:solidFill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Enterprise</a:t>
            </a:r>
          </a:p>
        </p:txBody>
      </p:sp>
      <p:sp>
        <p:nvSpPr>
          <p:cNvPr id="282" name="Program"/>
          <p:cNvSpPr/>
          <p:nvPr/>
        </p:nvSpPr>
        <p:spPr>
          <a:xfrm>
            <a:off x="800100" y="5931706"/>
            <a:ext cx="22860000" cy="2032001"/>
          </a:xfrm>
          <a:prstGeom prst="rect">
            <a:avLst/>
          </a:prstGeom>
          <a:solidFill>
            <a:srgbClr val="00C7E5"/>
          </a:solidFill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Program</a:t>
            </a:r>
          </a:p>
        </p:txBody>
      </p:sp>
      <p:sp>
        <p:nvSpPr>
          <p:cNvPr id="283" name="Diamond"/>
          <p:cNvSpPr/>
          <p:nvPr/>
        </p:nvSpPr>
        <p:spPr>
          <a:xfrm>
            <a:off x="5984057" y="11561779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84" name="Diamond"/>
          <p:cNvSpPr/>
          <p:nvPr/>
        </p:nvSpPr>
        <p:spPr>
          <a:xfrm>
            <a:off x="9681607" y="11561779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85" name="Diamond"/>
          <p:cNvSpPr/>
          <p:nvPr/>
        </p:nvSpPr>
        <p:spPr>
          <a:xfrm>
            <a:off x="13379158" y="11561779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86" name="Diamond"/>
          <p:cNvSpPr/>
          <p:nvPr/>
        </p:nvSpPr>
        <p:spPr>
          <a:xfrm>
            <a:off x="17076708" y="11561779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87" name="Diamond"/>
          <p:cNvSpPr/>
          <p:nvPr/>
        </p:nvSpPr>
        <p:spPr>
          <a:xfrm>
            <a:off x="20774257" y="11561779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88" name="Rectangle"/>
          <p:cNvSpPr/>
          <p:nvPr/>
        </p:nvSpPr>
        <p:spPr>
          <a:xfrm>
            <a:off x="4885433" y="10793945"/>
            <a:ext cx="2603650" cy="737175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89" name="Rectangle"/>
          <p:cNvSpPr/>
          <p:nvPr/>
        </p:nvSpPr>
        <p:spPr>
          <a:xfrm>
            <a:off x="8582983" y="10793945"/>
            <a:ext cx="2603649" cy="737175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90" name="Rectangle"/>
          <p:cNvSpPr/>
          <p:nvPr/>
        </p:nvSpPr>
        <p:spPr>
          <a:xfrm>
            <a:off x="12280533" y="10793945"/>
            <a:ext cx="2603649" cy="737175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91" name="Rectangle"/>
          <p:cNvSpPr/>
          <p:nvPr/>
        </p:nvSpPr>
        <p:spPr>
          <a:xfrm>
            <a:off x="15978083" y="10793945"/>
            <a:ext cx="2603650" cy="737175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92" name="Rectangle"/>
          <p:cNvSpPr/>
          <p:nvPr/>
        </p:nvSpPr>
        <p:spPr>
          <a:xfrm>
            <a:off x="19675633" y="10793945"/>
            <a:ext cx="2603649" cy="737175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93" name="Diamond"/>
          <p:cNvSpPr/>
          <p:nvPr/>
        </p:nvSpPr>
        <p:spPr>
          <a:xfrm>
            <a:off x="5984057" y="9408143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94" name="Diamond"/>
          <p:cNvSpPr/>
          <p:nvPr/>
        </p:nvSpPr>
        <p:spPr>
          <a:xfrm>
            <a:off x="9681607" y="9408143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95" name="Diamond"/>
          <p:cNvSpPr/>
          <p:nvPr/>
        </p:nvSpPr>
        <p:spPr>
          <a:xfrm>
            <a:off x="13379158" y="9408143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96" name="Diamond"/>
          <p:cNvSpPr/>
          <p:nvPr/>
        </p:nvSpPr>
        <p:spPr>
          <a:xfrm>
            <a:off x="17076708" y="9408143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97" name="Diamond"/>
          <p:cNvSpPr/>
          <p:nvPr/>
        </p:nvSpPr>
        <p:spPr>
          <a:xfrm>
            <a:off x="20774257" y="9408143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98" name="Rectangle"/>
          <p:cNvSpPr/>
          <p:nvPr/>
        </p:nvSpPr>
        <p:spPr>
          <a:xfrm>
            <a:off x="4885433" y="8640309"/>
            <a:ext cx="2603650" cy="737175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299" name="Rectangle"/>
          <p:cNvSpPr/>
          <p:nvPr/>
        </p:nvSpPr>
        <p:spPr>
          <a:xfrm>
            <a:off x="8582983" y="8640309"/>
            <a:ext cx="2603649" cy="737175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00" name="Rectangle"/>
          <p:cNvSpPr/>
          <p:nvPr/>
        </p:nvSpPr>
        <p:spPr>
          <a:xfrm>
            <a:off x="12280533" y="8640309"/>
            <a:ext cx="2603649" cy="737175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01" name="Rectangle"/>
          <p:cNvSpPr/>
          <p:nvPr/>
        </p:nvSpPr>
        <p:spPr>
          <a:xfrm>
            <a:off x="15978083" y="8640309"/>
            <a:ext cx="2603650" cy="737175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02" name="Rectangle"/>
          <p:cNvSpPr/>
          <p:nvPr/>
        </p:nvSpPr>
        <p:spPr>
          <a:xfrm>
            <a:off x="19675633" y="8640309"/>
            <a:ext cx="2603649" cy="737175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03" name="Diamond"/>
          <p:cNvSpPr/>
          <p:nvPr/>
        </p:nvSpPr>
        <p:spPr>
          <a:xfrm>
            <a:off x="5984057" y="7219075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04" name="Diamond"/>
          <p:cNvSpPr/>
          <p:nvPr/>
        </p:nvSpPr>
        <p:spPr>
          <a:xfrm>
            <a:off x="9681607" y="7219075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05" name="Diamond"/>
          <p:cNvSpPr/>
          <p:nvPr/>
        </p:nvSpPr>
        <p:spPr>
          <a:xfrm>
            <a:off x="13379158" y="7219075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06" name="Diamond"/>
          <p:cNvSpPr/>
          <p:nvPr/>
        </p:nvSpPr>
        <p:spPr>
          <a:xfrm>
            <a:off x="17076708" y="7219075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07" name="Diamond"/>
          <p:cNvSpPr/>
          <p:nvPr/>
        </p:nvSpPr>
        <p:spPr>
          <a:xfrm>
            <a:off x="20774257" y="7219075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08" name="Rectangle"/>
          <p:cNvSpPr/>
          <p:nvPr/>
        </p:nvSpPr>
        <p:spPr>
          <a:xfrm>
            <a:off x="4885433" y="6451241"/>
            <a:ext cx="2603650" cy="737175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09" name="Rectangle"/>
          <p:cNvSpPr/>
          <p:nvPr/>
        </p:nvSpPr>
        <p:spPr>
          <a:xfrm>
            <a:off x="8582983" y="6451241"/>
            <a:ext cx="2603649" cy="737175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10" name="Rectangle"/>
          <p:cNvSpPr/>
          <p:nvPr/>
        </p:nvSpPr>
        <p:spPr>
          <a:xfrm>
            <a:off x="12280533" y="6451241"/>
            <a:ext cx="2603649" cy="737175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11" name="Rectangle"/>
          <p:cNvSpPr/>
          <p:nvPr/>
        </p:nvSpPr>
        <p:spPr>
          <a:xfrm>
            <a:off x="15978083" y="6451241"/>
            <a:ext cx="2603650" cy="737175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12" name="Rectangle"/>
          <p:cNvSpPr/>
          <p:nvPr/>
        </p:nvSpPr>
        <p:spPr>
          <a:xfrm>
            <a:off x="19675633" y="6451241"/>
            <a:ext cx="2603649" cy="737175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13" name="Diamond"/>
          <p:cNvSpPr/>
          <p:nvPr/>
        </p:nvSpPr>
        <p:spPr>
          <a:xfrm>
            <a:off x="5984057" y="5065440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14" name="Diamond"/>
          <p:cNvSpPr/>
          <p:nvPr/>
        </p:nvSpPr>
        <p:spPr>
          <a:xfrm>
            <a:off x="9681607" y="5065440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15" name="Diamond"/>
          <p:cNvSpPr/>
          <p:nvPr/>
        </p:nvSpPr>
        <p:spPr>
          <a:xfrm>
            <a:off x="13379158" y="5065440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16" name="Diamond"/>
          <p:cNvSpPr/>
          <p:nvPr/>
        </p:nvSpPr>
        <p:spPr>
          <a:xfrm>
            <a:off x="17076708" y="5065440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17" name="Diamond"/>
          <p:cNvSpPr/>
          <p:nvPr/>
        </p:nvSpPr>
        <p:spPr>
          <a:xfrm>
            <a:off x="20774257" y="5065440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18" name="Rectangle"/>
          <p:cNvSpPr/>
          <p:nvPr/>
        </p:nvSpPr>
        <p:spPr>
          <a:xfrm>
            <a:off x="4885433" y="4297607"/>
            <a:ext cx="2603650" cy="737174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19" name="Rectangle"/>
          <p:cNvSpPr/>
          <p:nvPr/>
        </p:nvSpPr>
        <p:spPr>
          <a:xfrm>
            <a:off x="8582983" y="4297607"/>
            <a:ext cx="2603649" cy="737174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20" name="Rectangle"/>
          <p:cNvSpPr/>
          <p:nvPr/>
        </p:nvSpPr>
        <p:spPr>
          <a:xfrm>
            <a:off x="12280533" y="4297607"/>
            <a:ext cx="2603649" cy="737174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21" name="Rectangle"/>
          <p:cNvSpPr/>
          <p:nvPr/>
        </p:nvSpPr>
        <p:spPr>
          <a:xfrm>
            <a:off x="15978083" y="4297607"/>
            <a:ext cx="2603650" cy="737174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22" name="Rectangle"/>
          <p:cNvSpPr/>
          <p:nvPr/>
        </p:nvSpPr>
        <p:spPr>
          <a:xfrm>
            <a:off x="19675633" y="4297607"/>
            <a:ext cx="2603649" cy="737174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23" name="Diamond"/>
          <p:cNvSpPr/>
          <p:nvPr/>
        </p:nvSpPr>
        <p:spPr>
          <a:xfrm>
            <a:off x="5984057" y="2842087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24" name="Diamond"/>
          <p:cNvSpPr/>
          <p:nvPr/>
        </p:nvSpPr>
        <p:spPr>
          <a:xfrm>
            <a:off x="9681607" y="2842087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25" name="Diamond"/>
          <p:cNvSpPr/>
          <p:nvPr/>
        </p:nvSpPr>
        <p:spPr>
          <a:xfrm>
            <a:off x="13379158" y="2842087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26" name="Diamond"/>
          <p:cNvSpPr/>
          <p:nvPr/>
        </p:nvSpPr>
        <p:spPr>
          <a:xfrm>
            <a:off x="17076708" y="2842087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27" name="Diamond"/>
          <p:cNvSpPr/>
          <p:nvPr/>
        </p:nvSpPr>
        <p:spPr>
          <a:xfrm>
            <a:off x="20774257" y="2842087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28" name="Rectangle"/>
          <p:cNvSpPr/>
          <p:nvPr/>
        </p:nvSpPr>
        <p:spPr>
          <a:xfrm>
            <a:off x="4885433" y="2074254"/>
            <a:ext cx="2603650" cy="737174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29" name="Rectangle"/>
          <p:cNvSpPr/>
          <p:nvPr/>
        </p:nvSpPr>
        <p:spPr>
          <a:xfrm>
            <a:off x="8582983" y="2074254"/>
            <a:ext cx="2603649" cy="737174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30" name="Rectangle"/>
          <p:cNvSpPr/>
          <p:nvPr/>
        </p:nvSpPr>
        <p:spPr>
          <a:xfrm>
            <a:off x="12280533" y="2074254"/>
            <a:ext cx="2603649" cy="737174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31" name="Rectangle"/>
          <p:cNvSpPr/>
          <p:nvPr/>
        </p:nvSpPr>
        <p:spPr>
          <a:xfrm>
            <a:off x="15978083" y="2074254"/>
            <a:ext cx="2603650" cy="737174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32" name="Rectangle"/>
          <p:cNvSpPr/>
          <p:nvPr/>
        </p:nvSpPr>
        <p:spPr>
          <a:xfrm>
            <a:off x="19675633" y="2074254"/>
            <a:ext cx="2603649" cy="737174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tform"/>
          <p:cNvSpPr/>
          <p:nvPr/>
        </p:nvSpPr>
        <p:spPr>
          <a:xfrm>
            <a:off x="762000" y="8874111"/>
            <a:ext cx="22860000" cy="1270001"/>
          </a:xfrm>
          <a:prstGeom prst="rect">
            <a:avLst/>
          </a:prstGeom>
          <a:gradFill>
            <a:gsLst>
              <a:gs pos="0">
                <a:srgbClr val="FFE380"/>
              </a:gs>
              <a:gs pos="100000">
                <a:srgbClr val="FF8F73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2" indent="5080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Platform</a:t>
            </a:r>
          </a:p>
        </p:txBody>
      </p:sp>
      <p:sp>
        <p:nvSpPr>
          <p:cNvPr id="335" name="Team"/>
          <p:cNvSpPr/>
          <p:nvPr/>
        </p:nvSpPr>
        <p:spPr>
          <a:xfrm>
            <a:off x="762000" y="7308043"/>
            <a:ext cx="22860000" cy="1270001"/>
          </a:xfrm>
          <a:prstGeom prst="rect">
            <a:avLst/>
          </a:prstGeom>
          <a:solidFill>
            <a:srgbClr val="79E2F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2" indent="5080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Team</a:t>
            </a:r>
          </a:p>
        </p:txBody>
      </p:sp>
      <p:sp>
        <p:nvSpPr>
          <p:cNvPr id="336" name="Portfolio"/>
          <p:cNvSpPr/>
          <p:nvPr/>
        </p:nvSpPr>
        <p:spPr>
          <a:xfrm>
            <a:off x="762000" y="4146524"/>
            <a:ext cx="22860000" cy="1270001"/>
          </a:xfrm>
          <a:prstGeom prst="rect">
            <a:avLst/>
          </a:prstGeom>
          <a:solidFill>
            <a:srgbClr val="00B8D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2" indent="5080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Portfolio</a:t>
            </a:r>
          </a:p>
        </p:txBody>
      </p:sp>
      <p:sp>
        <p:nvSpPr>
          <p:cNvPr id="337" name="Enterprise"/>
          <p:cNvSpPr/>
          <p:nvPr/>
        </p:nvSpPr>
        <p:spPr>
          <a:xfrm>
            <a:off x="762000" y="2576232"/>
            <a:ext cx="22860000" cy="1270001"/>
          </a:xfrm>
          <a:prstGeom prst="rect">
            <a:avLst/>
          </a:prstGeom>
          <a:solidFill>
            <a:srgbClr val="00A3B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2" indent="5080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Enterprise</a:t>
            </a:r>
          </a:p>
        </p:txBody>
      </p:sp>
      <p:sp>
        <p:nvSpPr>
          <p:cNvPr id="338" name="Program"/>
          <p:cNvSpPr/>
          <p:nvPr/>
        </p:nvSpPr>
        <p:spPr>
          <a:xfrm>
            <a:off x="762000" y="5727284"/>
            <a:ext cx="22860000" cy="1270001"/>
          </a:xfrm>
          <a:prstGeom prst="rect">
            <a:avLst/>
          </a:prstGeom>
          <a:solidFill>
            <a:srgbClr val="00C7E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2" indent="5080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Program</a:t>
            </a:r>
          </a:p>
        </p:txBody>
      </p:sp>
      <p:grpSp>
        <p:nvGrpSpPr>
          <p:cNvPr id="341" name="Group"/>
          <p:cNvGrpSpPr/>
          <p:nvPr/>
        </p:nvGrpSpPr>
        <p:grpSpPr>
          <a:xfrm>
            <a:off x="22830474" y="12461927"/>
            <a:ext cx="609601" cy="609601"/>
            <a:chOff x="0" y="0"/>
            <a:chExt cx="609600" cy="609600"/>
          </a:xfrm>
        </p:grpSpPr>
        <p:sp>
          <p:nvSpPr>
            <p:cNvPr id="339" name="Circle"/>
            <p:cNvSpPr/>
            <p:nvPr/>
          </p:nvSpPr>
          <p:spPr>
            <a:xfrm>
              <a:off x="0" y="0"/>
              <a:ext cx="609600" cy="609600"/>
            </a:xfrm>
            <a:prstGeom prst="ellipse">
              <a:avLst/>
            </a:prstGeom>
            <a:solidFill>
              <a:srgbClr val="253858"/>
            </a:solidFill>
            <a:ln w="25400" cap="flat">
              <a:solidFill>
                <a:srgbClr val="253858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825500">
                <a:defRPr spc="-36" sz="3600">
                  <a:solidFill>
                    <a:srgbClr val="091E42"/>
                  </a:solidFill>
                  <a:latin typeface="Charlie Text"/>
                  <a:ea typeface="Charlie Text"/>
                  <a:cs typeface="Charlie Text"/>
                  <a:sym typeface="Charlie Text"/>
                </a:defRPr>
              </a:pPr>
            </a:p>
          </p:txBody>
        </p:sp>
        <p:pic>
          <p:nvPicPr>
            <p:cNvPr id="340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52283" y="123825"/>
              <a:ext cx="305034" cy="304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2" name="CoE/LACE"/>
          <p:cNvSpPr txBox="1"/>
          <p:nvPr/>
        </p:nvSpPr>
        <p:spPr>
          <a:xfrm>
            <a:off x="4736334" y="1782872"/>
            <a:ext cx="1495960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 defTabSz="825500">
              <a:defRPr b="1" spc="-24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CoE/LACE</a:t>
            </a:r>
          </a:p>
        </p:txBody>
      </p:sp>
      <p:sp>
        <p:nvSpPr>
          <p:cNvPr id="343" name="Arrow"/>
          <p:cNvSpPr/>
          <p:nvPr/>
        </p:nvSpPr>
        <p:spPr>
          <a:xfrm rot="16200000">
            <a:off x="9553103" y="20885216"/>
            <a:ext cx="1086613" cy="381001"/>
          </a:xfrm>
          <a:prstGeom prst="rightArrow">
            <a:avLst>
              <a:gd name="adj1" fmla="val 25917"/>
              <a:gd name="adj2" fmla="val 79601"/>
            </a:avLst>
          </a:prstGeom>
          <a:solidFill>
            <a:srgbClr val="0065FF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44" name="Growing &amp; Adapting"/>
          <p:cNvSpPr/>
          <p:nvPr/>
        </p:nvSpPr>
        <p:spPr>
          <a:xfrm rot="16200000">
            <a:off x="1708653" y="5378034"/>
            <a:ext cx="7551322" cy="1968501"/>
          </a:xfrm>
          <a:prstGeom prst="rightArrow">
            <a:avLst>
              <a:gd name="adj1" fmla="val 68611"/>
              <a:gd name="adj2" fmla="val 56166"/>
            </a:avLst>
          </a:prstGeom>
          <a:solidFill>
            <a:srgbClr val="253858"/>
          </a:solidFill>
          <a:ln w="101600">
            <a:solidFill>
              <a:srgbClr val="98EFC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pc="-19" sz="19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Growing &amp; Adapting </a:t>
            </a:r>
          </a:p>
        </p:txBody>
      </p:sp>
      <p:sp>
        <p:nvSpPr>
          <p:cNvPr id="345" name="Example Agile at Scale Solution Journey Phases"/>
          <p:cNvSpPr/>
          <p:nvPr>
            <p:ph type="title" idx="4294967295"/>
          </p:nvPr>
        </p:nvSpPr>
        <p:spPr>
          <a:xfrm>
            <a:off x="495300" y="482600"/>
            <a:ext cx="22962360" cy="1253379"/>
          </a:xfrm>
          <a:prstGeom prst="rect">
            <a:avLst/>
          </a:prstGeom>
        </p:spPr>
        <p:txBody>
          <a:bodyPr/>
          <a:lstStyle>
            <a:lvl1pPr defTabSz="584200">
              <a:lnSpc>
                <a:spcPct val="100000"/>
              </a:lnSpc>
              <a:defRPr b="0" spc="-146" sz="4900">
                <a:solidFill>
                  <a:srgbClr val="091E42"/>
                </a:solidFill>
                <a:latin typeface="Charlie Display"/>
                <a:ea typeface="Charlie Display"/>
                <a:cs typeface="Charlie Display"/>
                <a:sym typeface="Charlie Display"/>
              </a:defRPr>
            </a:lvl1pPr>
          </a:lstStyle>
          <a:p>
            <a:pPr/>
            <a:r>
              <a:t>Example Agile at Scale Solution Journey Phases</a:t>
            </a:r>
          </a:p>
        </p:txBody>
      </p:sp>
      <p:sp>
        <p:nvSpPr>
          <p:cNvPr id="346" name="Arrow"/>
          <p:cNvSpPr/>
          <p:nvPr/>
        </p:nvSpPr>
        <p:spPr>
          <a:xfrm rot="16200000">
            <a:off x="5186991" y="4348471"/>
            <a:ext cx="1086612" cy="381001"/>
          </a:xfrm>
          <a:prstGeom prst="rightArrow">
            <a:avLst>
              <a:gd name="adj1" fmla="val 25917"/>
              <a:gd name="adj2" fmla="val 60000"/>
            </a:avLst>
          </a:prstGeom>
          <a:solidFill>
            <a:srgbClr val="0065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47" name="Arrow"/>
          <p:cNvSpPr/>
          <p:nvPr/>
        </p:nvSpPr>
        <p:spPr>
          <a:xfrm rot="16200000">
            <a:off x="4792132" y="3659918"/>
            <a:ext cx="1073913" cy="381001"/>
          </a:xfrm>
          <a:prstGeom prst="rightArrow">
            <a:avLst>
              <a:gd name="adj1" fmla="val 25917"/>
              <a:gd name="adj2" fmla="val 59601"/>
            </a:avLst>
          </a:prstGeom>
          <a:solidFill>
            <a:srgbClr val="0065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48" name="Rectangle"/>
          <p:cNvSpPr/>
          <p:nvPr/>
        </p:nvSpPr>
        <p:spPr>
          <a:xfrm>
            <a:off x="824539" y="10818838"/>
            <a:ext cx="4864101" cy="2360003"/>
          </a:xfrm>
          <a:prstGeom prst="rect">
            <a:avLst/>
          </a:prstGeom>
          <a:solidFill>
            <a:srgbClr val="C1C7D0">
              <a:alpha val="24631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49" name="Rectangle"/>
          <p:cNvSpPr/>
          <p:nvPr/>
        </p:nvSpPr>
        <p:spPr>
          <a:xfrm>
            <a:off x="1205539" y="11301438"/>
            <a:ext cx="317501" cy="127001"/>
          </a:xfrm>
          <a:prstGeom prst="rect">
            <a:avLst/>
          </a:prstGeom>
          <a:solidFill>
            <a:srgbClr val="98EFC3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825500">
              <a:lnSpc>
                <a:spcPct val="70000"/>
              </a:lnSpc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50" name="Square"/>
          <p:cNvSpPr/>
          <p:nvPr/>
        </p:nvSpPr>
        <p:spPr>
          <a:xfrm>
            <a:off x="1205539" y="11758638"/>
            <a:ext cx="317501" cy="317501"/>
          </a:xfrm>
          <a:prstGeom prst="rect">
            <a:avLst/>
          </a:prstGeom>
          <a:solidFill>
            <a:srgbClr val="0052CC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825500">
              <a:lnSpc>
                <a:spcPct val="70000"/>
              </a:lnSpc>
              <a:defRPr i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51" name="TAM4JA"/>
          <p:cNvSpPr txBox="1"/>
          <p:nvPr/>
        </p:nvSpPr>
        <p:spPr>
          <a:xfrm>
            <a:off x="1624639" y="11161738"/>
            <a:ext cx="3479801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 defTabSz="825500">
              <a:defRPr spc="-19" sz="20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TAM4JA</a:t>
            </a:r>
          </a:p>
        </p:txBody>
      </p:sp>
      <p:sp>
        <p:nvSpPr>
          <p:cNvPr id="352" name="Solutions Architect / Partner"/>
          <p:cNvSpPr txBox="1"/>
          <p:nvPr/>
        </p:nvSpPr>
        <p:spPr>
          <a:xfrm>
            <a:off x="1624639" y="11733238"/>
            <a:ext cx="3695701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 defTabSz="825500">
              <a:defRPr spc="-19" sz="20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Solutions Architect / Partner</a:t>
            </a:r>
          </a:p>
        </p:txBody>
      </p:sp>
      <p:sp>
        <p:nvSpPr>
          <p:cNvPr id="353" name="Square"/>
          <p:cNvSpPr/>
          <p:nvPr/>
        </p:nvSpPr>
        <p:spPr>
          <a:xfrm>
            <a:off x="1205539" y="12380938"/>
            <a:ext cx="317501" cy="317501"/>
          </a:xfrm>
          <a:prstGeom prst="rect">
            <a:avLst/>
          </a:prstGeom>
          <a:solidFill>
            <a:srgbClr val="253858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54" name="Customer"/>
          <p:cNvSpPr txBox="1"/>
          <p:nvPr/>
        </p:nvSpPr>
        <p:spPr>
          <a:xfrm>
            <a:off x="1624639" y="12330138"/>
            <a:ext cx="3873501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 defTabSz="825500">
              <a:defRPr spc="-19" sz="20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Customer </a:t>
            </a:r>
          </a:p>
        </p:txBody>
      </p:sp>
      <p:sp>
        <p:nvSpPr>
          <p:cNvPr id="355" name="Team…"/>
          <p:cNvSpPr/>
          <p:nvPr/>
        </p:nvSpPr>
        <p:spPr>
          <a:xfrm>
            <a:off x="7543709" y="7597265"/>
            <a:ext cx="2032001" cy="691558"/>
          </a:xfrm>
          <a:prstGeom prst="rect">
            <a:avLst/>
          </a:prstGeom>
          <a:solidFill>
            <a:srgbClr val="0052CC"/>
          </a:solidFill>
          <a:ln w="25400">
            <a:solidFill>
              <a:srgbClr val="25385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Team</a:t>
            </a:r>
          </a:p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Services</a:t>
            </a:r>
          </a:p>
        </p:txBody>
      </p:sp>
      <p:sp>
        <p:nvSpPr>
          <p:cNvPr id="356" name="Portfolio Services"/>
          <p:cNvSpPr/>
          <p:nvPr/>
        </p:nvSpPr>
        <p:spPr>
          <a:xfrm>
            <a:off x="14564425" y="4459373"/>
            <a:ext cx="2032001" cy="691557"/>
          </a:xfrm>
          <a:prstGeom prst="rect">
            <a:avLst/>
          </a:prstGeom>
          <a:solidFill>
            <a:srgbClr val="0052CC"/>
          </a:solidFill>
          <a:ln w="25400">
            <a:solidFill>
              <a:srgbClr val="25385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Portfolio</a:t>
            </a:r>
            <a:br/>
            <a:r>
              <a:t>Services</a:t>
            </a:r>
          </a:p>
        </p:txBody>
      </p:sp>
      <p:sp>
        <p:nvSpPr>
          <p:cNvPr id="357" name="Enterprise Services"/>
          <p:cNvSpPr/>
          <p:nvPr/>
        </p:nvSpPr>
        <p:spPr>
          <a:xfrm>
            <a:off x="18128084" y="2812018"/>
            <a:ext cx="2032001" cy="691558"/>
          </a:xfrm>
          <a:prstGeom prst="rect">
            <a:avLst/>
          </a:prstGeom>
          <a:solidFill>
            <a:srgbClr val="0052CC"/>
          </a:solidFill>
          <a:ln w="25400">
            <a:solidFill>
              <a:srgbClr val="25385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Enterprise Services</a:t>
            </a:r>
          </a:p>
        </p:txBody>
      </p:sp>
      <p:sp>
        <p:nvSpPr>
          <p:cNvPr id="358" name="Program Services"/>
          <p:cNvSpPr/>
          <p:nvPr/>
        </p:nvSpPr>
        <p:spPr>
          <a:xfrm>
            <a:off x="14666025" y="6016506"/>
            <a:ext cx="2032001" cy="691557"/>
          </a:xfrm>
          <a:prstGeom prst="rect">
            <a:avLst/>
          </a:prstGeom>
          <a:solidFill>
            <a:srgbClr val="0052CC"/>
          </a:solidFill>
          <a:ln w="25400">
            <a:solidFill>
              <a:srgbClr val="25385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Program</a:t>
            </a:r>
            <a:br/>
            <a:r>
              <a:t>Services</a:t>
            </a:r>
          </a:p>
        </p:txBody>
      </p:sp>
      <p:sp>
        <p:nvSpPr>
          <p:cNvPr id="359" name="Program Services"/>
          <p:cNvSpPr/>
          <p:nvPr/>
        </p:nvSpPr>
        <p:spPr>
          <a:xfrm>
            <a:off x="14742678" y="6127176"/>
            <a:ext cx="2032001" cy="691558"/>
          </a:xfrm>
          <a:prstGeom prst="rect">
            <a:avLst/>
          </a:prstGeom>
          <a:solidFill>
            <a:srgbClr val="0052CC"/>
          </a:solidFill>
          <a:ln w="25400">
            <a:solidFill>
              <a:srgbClr val="25385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Program</a:t>
            </a:r>
            <a:br/>
            <a:r>
              <a:t>Services</a:t>
            </a:r>
          </a:p>
        </p:txBody>
      </p:sp>
      <p:sp>
        <p:nvSpPr>
          <p:cNvPr id="360" name="Program Services"/>
          <p:cNvSpPr/>
          <p:nvPr/>
        </p:nvSpPr>
        <p:spPr>
          <a:xfrm>
            <a:off x="14905502" y="6240514"/>
            <a:ext cx="2032001" cy="691558"/>
          </a:xfrm>
          <a:prstGeom prst="rect">
            <a:avLst/>
          </a:prstGeom>
          <a:solidFill>
            <a:srgbClr val="0052CC"/>
          </a:solidFill>
          <a:ln w="25400">
            <a:solidFill>
              <a:srgbClr val="25385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Program</a:t>
            </a:r>
            <a:br/>
            <a:r>
              <a:t>Services</a:t>
            </a:r>
          </a:p>
        </p:txBody>
      </p:sp>
      <p:sp>
        <p:nvSpPr>
          <p:cNvPr id="361" name="Portfolio Services"/>
          <p:cNvSpPr/>
          <p:nvPr/>
        </p:nvSpPr>
        <p:spPr>
          <a:xfrm>
            <a:off x="18059834" y="4433929"/>
            <a:ext cx="2032001" cy="691558"/>
          </a:xfrm>
          <a:prstGeom prst="rect">
            <a:avLst/>
          </a:prstGeom>
          <a:solidFill>
            <a:srgbClr val="0052CC"/>
          </a:solidFill>
          <a:ln w="25400">
            <a:solidFill>
              <a:srgbClr val="25385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Portfolio</a:t>
            </a:r>
            <a:br/>
            <a:r>
              <a:t>Services</a:t>
            </a:r>
          </a:p>
        </p:txBody>
      </p:sp>
      <p:sp>
        <p:nvSpPr>
          <p:cNvPr id="362" name="Portfolio Services"/>
          <p:cNvSpPr/>
          <p:nvPr/>
        </p:nvSpPr>
        <p:spPr>
          <a:xfrm>
            <a:off x="18140320" y="4497017"/>
            <a:ext cx="2032001" cy="691558"/>
          </a:xfrm>
          <a:prstGeom prst="rect">
            <a:avLst/>
          </a:prstGeom>
          <a:solidFill>
            <a:srgbClr val="0052CC"/>
          </a:solidFill>
          <a:ln w="25400">
            <a:solidFill>
              <a:srgbClr val="25385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Portfolio</a:t>
            </a:r>
            <a:br/>
            <a:r>
              <a:t>Services</a:t>
            </a:r>
          </a:p>
        </p:txBody>
      </p:sp>
      <p:sp>
        <p:nvSpPr>
          <p:cNvPr id="363" name="Portfolio Services"/>
          <p:cNvSpPr/>
          <p:nvPr/>
        </p:nvSpPr>
        <p:spPr>
          <a:xfrm>
            <a:off x="21264950" y="4428821"/>
            <a:ext cx="2032001" cy="691557"/>
          </a:xfrm>
          <a:prstGeom prst="rect">
            <a:avLst/>
          </a:prstGeom>
          <a:solidFill>
            <a:srgbClr val="0052CC"/>
          </a:solidFill>
          <a:ln w="25400">
            <a:solidFill>
              <a:srgbClr val="25385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Portfolio</a:t>
            </a:r>
            <a:br/>
            <a:r>
              <a:t>Services</a:t>
            </a:r>
          </a:p>
        </p:txBody>
      </p:sp>
      <p:sp>
        <p:nvSpPr>
          <p:cNvPr id="364" name="Team…"/>
          <p:cNvSpPr/>
          <p:nvPr/>
        </p:nvSpPr>
        <p:spPr>
          <a:xfrm>
            <a:off x="14666025" y="7529385"/>
            <a:ext cx="2032001" cy="691557"/>
          </a:xfrm>
          <a:prstGeom prst="rect">
            <a:avLst/>
          </a:prstGeom>
          <a:solidFill>
            <a:srgbClr val="0052CC"/>
          </a:solidFill>
          <a:ln w="25400">
            <a:solidFill>
              <a:srgbClr val="25385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Team</a:t>
            </a:r>
          </a:p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Services</a:t>
            </a:r>
          </a:p>
        </p:txBody>
      </p:sp>
      <p:sp>
        <p:nvSpPr>
          <p:cNvPr id="365" name="Team…"/>
          <p:cNvSpPr/>
          <p:nvPr/>
        </p:nvSpPr>
        <p:spPr>
          <a:xfrm>
            <a:off x="14793025" y="7656385"/>
            <a:ext cx="2032001" cy="691557"/>
          </a:xfrm>
          <a:prstGeom prst="rect">
            <a:avLst/>
          </a:prstGeom>
          <a:solidFill>
            <a:srgbClr val="0052CC"/>
          </a:solidFill>
          <a:ln w="25400">
            <a:solidFill>
              <a:srgbClr val="25385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Team</a:t>
            </a:r>
          </a:p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Services</a:t>
            </a:r>
          </a:p>
        </p:txBody>
      </p:sp>
      <p:sp>
        <p:nvSpPr>
          <p:cNvPr id="366" name="Team…"/>
          <p:cNvSpPr/>
          <p:nvPr/>
        </p:nvSpPr>
        <p:spPr>
          <a:xfrm>
            <a:off x="14920025" y="7783385"/>
            <a:ext cx="2032001" cy="691557"/>
          </a:xfrm>
          <a:prstGeom prst="rect">
            <a:avLst/>
          </a:prstGeom>
          <a:solidFill>
            <a:srgbClr val="0052CC"/>
          </a:solidFill>
          <a:ln w="25400">
            <a:solidFill>
              <a:srgbClr val="25385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Team</a:t>
            </a:r>
          </a:p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Services</a:t>
            </a:r>
          </a:p>
        </p:txBody>
      </p:sp>
      <p:sp>
        <p:nvSpPr>
          <p:cNvPr id="367" name="Team…"/>
          <p:cNvSpPr/>
          <p:nvPr/>
        </p:nvSpPr>
        <p:spPr>
          <a:xfrm>
            <a:off x="18013320" y="7529385"/>
            <a:ext cx="2032001" cy="691557"/>
          </a:xfrm>
          <a:prstGeom prst="rect">
            <a:avLst/>
          </a:prstGeom>
          <a:solidFill>
            <a:srgbClr val="0052CC"/>
          </a:solidFill>
          <a:ln w="25400">
            <a:solidFill>
              <a:srgbClr val="25385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Team</a:t>
            </a:r>
          </a:p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Services</a:t>
            </a:r>
          </a:p>
        </p:txBody>
      </p:sp>
      <p:sp>
        <p:nvSpPr>
          <p:cNvPr id="368" name="Team…"/>
          <p:cNvSpPr/>
          <p:nvPr/>
        </p:nvSpPr>
        <p:spPr>
          <a:xfrm>
            <a:off x="18140320" y="7656385"/>
            <a:ext cx="2032001" cy="691557"/>
          </a:xfrm>
          <a:prstGeom prst="rect">
            <a:avLst/>
          </a:prstGeom>
          <a:solidFill>
            <a:srgbClr val="0052CC"/>
          </a:solidFill>
          <a:ln w="25400">
            <a:solidFill>
              <a:srgbClr val="25385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Team</a:t>
            </a:r>
          </a:p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Services</a:t>
            </a:r>
          </a:p>
        </p:txBody>
      </p:sp>
      <p:sp>
        <p:nvSpPr>
          <p:cNvPr id="369" name="Program Services"/>
          <p:cNvSpPr/>
          <p:nvPr/>
        </p:nvSpPr>
        <p:spPr>
          <a:xfrm>
            <a:off x="18062801" y="5944098"/>
            <a:ext cx="2032001" cy="691557"/>
          </a:xfrm>
          <a:prstGeom prst="rect">
            <a:avLst/>
          </a:prstGeom>
          <a:solidFill>
            <a:srgbClr val="0052CC"/>
          </a:solidFill>
          <a:ln w="25400">
            <a:solidFill>
              <a:srgbClr val="25385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Program</a:t>
            </a:r>
            <a:br/>
            <a:r>
              <a:t>Services</a:t>
            </a:r>
          </a:p>
        </p:txBody>
      </p:sp>
      <p:sp>
        <p:nvSpPr>
          <p:cNvPr id="370" name="Program Services"/>
          <p:cNvSpPr/>
          <p:nvPr/>
        </p:nvSpPr>
        <p:spPr>
          <a:xfrm>
            <a:off x="18161434" y="6055840"/>
            <a:ext cx="2032001" cy="691557"/>
          </a:xfrm>
          <a:prstGeom prst="rect">
            <a:avLst/>
          </a:prstGeom>
          <a:solidFill>
            <a:srgbClr val="0052CC"/>
          </a:solidFill>
          <a:ln w="25400">
            <a:solidFill>
              <a:srgbClr val="25385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Program</a:t>
            </a:r>
            <a:br/>
            <a:r>
              <a:t>Services</a:t>
            </a:r>
          </a:p>
        </p:txBody>
      </p:sp>
      <p:sp>
        <p:nvSpPr>
          <p:cNvPr id="371" name="Program Services"/>
          <p:cNvSpPr/>
          <p:nvPr/>
        </p:nvSpPr>
        <p:spPr>
          <a:xfrm>
            <a:off x="21220100" y="5944098"/>
            <a:ext cx="2032001" cy="691557"/>
          </a:xfrm>
          <a:prstGeom prst="rect">
            <a:avLst/>
          </a:prstGeom>
          <a:solidFill>
            <a:srgbClr val="0052CC"/>
          </a:solidFill>
          <a:ln w="25400">
            <a:solidFill>
              <a:srgbClr val="25385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Program</a:t>
            </a:r>
            <a:br/>
            <a:r>
              <a:t>Services</a:t>
            </a:r>
          </a:p>
        </p:txBody>
      </p:sp>
      <p:sp>
        <p:nvSpPr>
          <p:cNvPr id="372" name="Program Services"/>
          <p:cNvSpPr/>
          <p:nvPr/>
        </p:nvSpPr>
        <p:spPr>
          <a:xfrm>
            <a:off x="21308882" y="6028512"/>
            <a:ext cx="2032001" cy="691558"/>
          </a:xfrm>
          <a:prstGeom prst="rect">
            <a:avLst/>
          </a:prstGeom>
          <a:solidFill>
            <a:srgbClr val="0052CC"/>
          </a:solidFill>
          <a:ln w="25400">
            <a:solidFill>
              <a:srgbClr val="25385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Program</a:t>
            </a:r>
            <a:br/>
            <a:r>
              <a:t>Services</a:t>
            </a:r>
          </a:p>
        </p:txBody>
      </p:sp>
      <p:sp>
        <p:nvSpPr>
          <p:cNvPr id="373" name="Program Services"/>
          <p:cNvSpPr/>
          <p:nvPr/>
        </p:nvSpPr>
        <p:spPr>
          <a:xfrm>
            <a:off x="10996541" y="6031197"/>
            <a:ext cx="2032001" cy="691558"/>
          </a:xfrm>
          <a:prstGeom prst="rect">
            <a:avLst/>
          </a:prstGeom>
          <a:solidFill>
            <a:srgbClr val="0052CC"/>
          </a:solidFill>
          <a:ln w="25400">
            <a:solidFill>
              <a:srgbClr val="25385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Program</a:t>
            </a:r>
            <a:br/>
            <a:r>
              <a:t>Services</a:t>
            </a:r>
          </a:p>
        </p:txBody>
      </p:sp>
      <p:sp>
        <p:nvSpPr>
          <p:cNvPr id="374" name="Team…"/>
          <p:cNvSpPr/>
          <p:nvPr/>
        </p:nvSpPr>
        <p:spPr>
          <a:xfrm>
            <a:off x="9880406" y="7597575"/>
            <a:ext cx="2032001" cy="691557"/>
          </a:xfrm>
          <a:prstGeom prst="rect">
            <a:avLst/>
          </a:prstGeom>
          <a:solidFill>
            <a:srgbClr val="0052CC"/>
          </a:solidFill>
          <a:ln w="25400">
            <a:solidFill>
              <a:srgbClr val="25385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Team</a:t>
            </a:r>
          </a:p>
          <a:p>
            <a:pPr defTabSz="825500">
              <a:defRPr b="1" spc="-18" sz="1800">
                <a:solidFill>
                  <a:srgbClr val="FFFFFF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Services</a:t>
            </a:r>
          </a:p>
        </p:txBody>
      </p:sp>
      <p:sp>
        <p:nvSpPr>
          <p:cNvPr id="375" name="2 Programs…"/>
          <p:cNvSpPr txBox="1"/>
          <p:nvPr/>
        </p:nvSpPr>
        <p:spPr>
          <a:xfrm>
            <a:off x="7746119" y="10500623"/>
            <a:ext cx="5391120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defTabSz="825500">
              <a:defRPr spc="-22" sz="22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rPr b="1"/>
              <a:t>2</a:t>
            </a:r>
            <a:r>
              <a:t> Programs</a:t>
            </a:r>
          </a:p>
          <a:p>
            <a:pPr defTabSz="825500">
              <a:defRPr spc="-22" sz="22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rPr b="1"/>
              <a:t>1 </a:t>
            </a:r>
            <a:r>
              <a:t>Portfolio</a:t>
            </a:r>
          </a:p>
        </p:txBody>
      </p:sp>
      <p:sp>
        <p:nvSpPr>
          <p:cNvPr id="376" name="2-6 Programs…"/>
          <p:cNvSpPr txBox="1"/>
          <p:nvPr/>
        </p:nvSpPr>
        <p:spPr>
          <a:xfrm>
            <a:off x="14794791" y="10500623"/>
            <a:ext cx="1860551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defTabSz="825500">
              <a:defRPr spc="-22" sz="22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rPr b="1"/>
              <a:t>2-6</a:t>
            </a:r>
            <a:r>
              <a:t> Programs</a:t>
            </a:r>
          </a:p>
          <a:p>
            <a:pPr defTabSz="825500">
              <a:defRPr spc="-22" sz="22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rPr b="1"/>
              <a:t>1-2</a:t>
            </a:r>
            <a:r>
              <a:t> Portfolios</a:t>
            </a:r>
          </a:p>
        </p:txBody>
      </p:sp>
      <p:sp>
        <p:nvSpPr>
          <p:cNvPr id="377" name="10 Programs…"/>
          <p:cNvSpPr txBox="1"/>
          <p:nvPr/>
        </p:nvSpPr>
        <p:spPr>
          <a:xfrm>
            <a:off x="18261745" y="10500623"/>
            <a:ext cx="1711631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defTabSz="825500">
              <a:defRPr spc="-22" sz="22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rPr b="1"/>
              <a:t>10</a:t>
            </a:r>
            <a:r>
              <a:t> Programs</a:t>
            </a:r>
          </a:p>
          <a:p>
            <a:pPr defTabSz="825500">
              <a:defRPr spc="-22" sz="22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rPr b="1"/>
              <a:t>2</a:t>
            </a:r>
            <a:r>
              <a:t> Portfolio</a:t>
            </a:r>
          </a:p>
        </p:txBody>
      </p:sp>
      <p:sp>
        <p:nvSpPr>
          <p:cNvPr id="378" name="10+ Programs…"/>
          <p:cNvSpPr txBox="1"/>
          <p:nvPr/>
        </p:nvSpPr>
        <p:spPr>
          <a:xfrm>
            <a:off x="21399776" y="10500623"/>
            <a:ext cx="1850213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defTabSz="825500">
              <a:defRPr spc="-22" sz="22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rPr b="1"/>
              <a:t>10+</a:t>
            </a:r>
            <a:r>
              <a:t> Programs</a:t>
            </a:r>
          </a:p>
          <a:p>
            <a:pPr defTabSz="825500">
              <a:defRPr spc="-22" sz="22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rPr b="1"/>
              <a:t>2+</a:t>
            </a:r>
            <a:r>
              <a:t> Portfolio</a:t>
            </a:r>
          </a:p>
        </p:txBody>
      </p:sp>
      <p:sp>
        <p:nvSpPr>
          <p:cNvPr id="379" name="Line"/>
          <p:cNvSpPr/>
          <p:nvPr/>
        </p:nvSpPr>
        <p:spPr>
          <a:xfrm flipV="1">
            <a:off x="14015462" y="1388694"/>
            <a:ext cx="1" cy="9947180"/>
          </a:xfrm>
          <a:prstGeom prst="line">
            <a:avLst/>
          </a:prstGeom>
          <a:ln w="25400">
            <a:solidFill>
              <a:srgbClr val="7A869A"/>
            </a:solidFill>
            <a:custDash>
              <a:ds d="600000" sp="6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pPr>
          </a:p>
        </p:txBody>
      </p:sp>
      <p:sp>
        <p:nvSpPr>
          <p:cNvPr id="380" name="Line"/>
          <p:cNvSpPr/>
          <p:nvPr/>
        </p:nvSpPr>
        <p:spPr>
          <a:xfrm flipV="1">
            <a:off x="17429729" y="1388693"/>
            <a:ext cx="1" cy="9952407"/>
          </a:xfrm>
          <a:prstGeom prst="line">
            <a:avLst/>
          </a:prstGeom>
          <a:ln w="25400">
            <a:solidFill>
              <a:srgbClr val="7A869A"/>
            </a:solidFill>
            <a:custDash>
              <a:ds d="600000" sp="6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pPr>
          </a:p>
        </p:txBody>
      </p:sp>
      <p:sp>
        <p:nvSpPr>
          <p:cNvPr id="381" name="Line"/>
          <p:cNvSpPr/>
          <p:nvPr/>
        </p:nvSpPr>
        <p:spPr>
          <a:xfrm flipV="1">
            <a:off x="20805392" y="1273977"/>
            <a:ext cx="1" cy="10067123"/>
          </a:xfrm>
          <a:prstGeom prst="line">
            <a:avLst/>
          </a:prstGeom>
          <a:ln w="25400">
            <a:solidFill>
              <a:srgbClr val="7A869A"/>
            </a:solidFill>
            <a:custDash>
              <a:ds d="600000" sp="6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pPr>
          </a:p>
        </p:txBody>
      </p:sp>
      <p:sp>
        <p:nvSpPr>
          <p:cNvPr id="382" name="Line"/>
          <p:cNvSpPr/>
          <p:nvPr/>
        </p:nvSpPr>
        <p:spPr>
          <a:xfrm flipV="1">
            <a:off x="6872786" y="1481640"/>
            <a:ext cx="1" cy="9859460"/>
          </a:xfrm>
          <a:prstGeom prst="line">
            <a:avLst/>
          </a:prstGeom>
          <a:ln w="25400">
            <a:solidFill>
              <a:srgbClr val="7A869A"/>
            </a:solidFill>
            <a:custDash>
              <a:ds d="600000" sp="6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pPr>
          </a:p>
        </p:txBody>
      </p:sp>
      <p:sp>
        <p:nvSpPr>
          <p:cNvPr id="383" name="Arrow"/>
          <p:cNvSpPr/>
          <p:nvPr/>
        </p:nvSpPr>
        <p:spPr>
          <a:xfrm>
            <a:off x="6074385" y="9153511"/>
            <a:ext cx="17573569" cy="711201"/>
          </a:xfrm>
          <a:prstGeom prst="rightArrow">
            <a:avLst>
              <a:gd name="adj1" fmla="val 55352"/>
              <a:gd name="adj2" fmla="val 98033"/>
            </a:avLst>
          </a:prstGeom>
          <a:solidFill>
            <a:srgbClr val="253858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84" name="Arrow"/>
          <p:cNvSpPr/>
          <p:nvPr/>
        </p:nvSpPr>
        <p:spPr>
          <a:xfrm>
            <a:off x="6068005" y="9338185"/>
            <a:ext cx="17287313" cy="342901"/>
          </a:xfrm>
          <a:prstGeom prst="rightArrow">
            <a:avLst>
              <a:gd name="adj1" fmla="val 25917"/>
              <a:gd name="adj2" fmla="val 88445"/>
            </a:avLst>
          </a:prstGeom>
          <a:solidFill>
            <a:srgbClr val="79F2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85" name="Phase 1"/>
          <p:cNvSpPr/>
          <p:nvPr/>
        </p:nvSpPr>
        <p:spPr>
          <a:xfrm>
            <a:off x="7239058" y="1675640"/>
            <a:ext cx="6405242" cy="635001"/>
          </a:xfrm>
          <a:prstGeom prst="rect">
            <a:avLst/>
          </a:prstGeom>
          <a:solidFill>
            <a:srgbClr val="79F2C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279400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  <a:r>
              <a:t>Phase 1</a:t>
            </a:r>
          </a:p>
        </p:txBody>
      </p:sp>
      <p:sp>
        <p:nvSpPr>
          <p:cNvPr id="386" name="Phase 2"/>
          <p:cNvSpPr/>
          <p:nvPr/>
        </p:nvSpPr>
        <p:spPr>
          <a:xfrm>
            <a:off x="14412025" y="1669883"/>
            <a:ext cx="2540001" cy="635001"/>
          </a:xfrm>
          <a:prstGeom prst="rect">
            <a:avLst/>
          </a:prstGeom>
          <a:solidFill>
            <a:srgbClr val="57D9A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Phase 2</a:t>
            </a:r>
          </a:p>
        </p:txBody>
      </p:sp>
      <p:sp>
        <p:nvSpPr>
          <p:cNvPr id="387" name="Phase 3"/>
          <p:cNvSpPr/>
          <p:nvPr/>
        </p:nvSpPr>
        <p:spPr>
          <a:xfrm>
            <a:off x="17805834" y="1669883"/>
            <a:ext cx="2540001" cy="635001"/>
          </a:xfrm>
          <a:prstGeom prst="rect">
            <a:avLst/>
          </a:prstGeom>
          <a:solidFill>
            <a:srgbClr val="57D9A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Phase 3</a:t>
            </a:r>
          </a:p>
        </p:txBody>
      </p:sp>
      <p:sp>
        <p:nvSpPr>
          <p:cNvPr id="388" name="Phase…"/>
          <p:cNvSpPr/>
          <p:nvPr/>
        </p:nvSpPr>
        <p:spPr>
          <a:xfrm>
            <a:off x="21376989" y="1646884"/>
            <a:ext cx="2226192" cy="635001"/>
          </a:xfrm>
          <a:prstGeom prst="rect">
            <a:avLst/>
          </a:prstGeom>
          <a:solidFill>
            <a:srgbClr val="36B37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Phase…</a:t>
            </a:r>
          </a:p>
        </p:txBody>
      </p:sp>
      <p:sp>
        <p:nvSpPr>
          <p:cNvPr id="389" name="Line"/>
          <p:cNvSpPr/>
          <p:nvPr/>
        </p:nvSpPr>
        <p:spPr>
          <a:xfrm flipV="1">
            <a:off x="394457" y="2581838"/>
            <a:ext cx="1" cy="602876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390" name="Value"/>
          <p:cNvSpPr txBox="1"/>
          <p:nvPr/>
        </p:nvSpPr>
        <p:spPr>
          <a:xfrm rot="16200000">
            <a:off x="-468455" y="5430508"/>
            <a:ext cx="1751224" cy="5461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825500">
              <a:defRPr spc="-28" sz="28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Value</a:t>
            </a:r>
          </a:p>
        </p:txBody>
      </p:sp>
      <p:sp>
        <p:nvSpPr>
          <p:cNvPr id="391" name="Arrow"/>
          <p:cNvSpPr/>
          <p:nvPr/>
        </p:nvSpPr>
        <p:spPr>
          <a:xfrm rot="16200000">
            <a:off x="5174291" y="8907771"/>
            <a:ext cx="1086612" cy="381001"/>
          </a:xfrm>
          <a:prstGeom prst="rightArrow">
            <a:avLst>
              <a:gd name="adj1" fmla="val 25917"/>
              <a:gd name="adj2" fmla="val 60000"/>
            </a:avLst>
          </a:prstGeom>
          <a:solidFill>
            <a:srgbClr val="0065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  <p:sp>
        <p:nvSpPr>
          <p:cNvPr id="392" name="Arrow"/>
          <p:cNvSpPr/>
          <p:nvPr/>
        </p:nvSpPr>
        <p:spPr>
          <a:xfrm rot="16200000">
            <a:off x="4760382" y="8212868"/>
            <a:ext cx="1086613" cy="381001"/>
          </a:xfrm>
          <a:prstGeom prst="rightArrow">
            <a:avLst>
              <a:gd name="adj1" fmla="val 25917"/>
              <a:gd name="adj2" fmla="val 60000"/>
            </a:avLst>
          </a:prstGeom>
          <a:solidFill>
            <a:srgbClr val="0065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pc="-36" sz="3600">
                <a:solidFill>
                  <a:srgbClr val="091E42"/>
                </a:solidFill>
                <a:latin typeface="Charlie Text"/>
                <a:ea typeface="Charlie Text"/>
                <a:cs typeface="Charlie Text"/>
                <a:sym typeface="Charlie Text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50"/>
                            </p:stCondLst>
                            <p:childTnLst>
                              <p:par>
                                <p:cTn id="10" presetClass="entr" nodeType="afterEffect" presetSubtype="16" presetID="23" grpId="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50"/>
                            </p:stCondLst>
                            <p:childTnLst>
                              <p:par>
                                <p:cTn id="15" presetClass="entr" nodeType="afterEffect" presetSubtype="16" presetID="23" grpId="3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00"/>
                            </p:stCondLst>
                            <p:childTnLst>
                              <p:par>
                                <p:cTn id="20" presetClass="entr" nodeType="afterEffect" presetSubtype="16" presetID="23" grpId="4" fill="hold">
                                  <p:stCondLst>
                                    <p:cond delay="4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850"/>
                            </p:stCondLst>
                            <p:childTnLst>
                              <p:par>
                                <p:cTn id="25" presetClass="entr" nodeType="afterEffect" presetSubtype="16" presetID="2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600"/>
                            </p:stCondLst>
                            <p:childTnLst>
                              <p:par>
                                <p:cTn id="30" presetClass="entr" nodeType="afterEffect" presetSubtype="16" presetID="23" grpId="6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450"/>
                            </p:stCondLst>
                            <p:childTnLst>
                              <p:par>
                                <p:cTn id="35" presetClass="entr" nodeType="afterEffect" presetSubtype="16" presetID="23" grpId="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300"/>
                            </p:stCondLst>
                            <p:childTnLst>
                              <p:par>
                                <p:cTn id="40" presetClass="entr" nodeType="afterEffect" presetSubtype="16" presetID="23" grpId="8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35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6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35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1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2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5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1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95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4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41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2" grpId="9"/>
      <p:bldP build="whole" bldLvl="1" animBg="1" rev="0" advAuto="0" spid="374" grpId="1"/>
      <p:bldP build="whole" bldLvl="1" animBg="1" rev="0" advAuto="0" spid="361" grpId="8"/>
      <p:bldP build="whole" bldLvl="1" animBg="1" rev="0" advAuto="0" spid="363" grpId="14"/>
      <p:bldP build="whole" bldLvl="1" animBg="1" rev="0" advAuto="0" spid="366" grpId="7"/>
      <p:bldP build="whole" bldLvl="1" animBg="1" rev="0" advAuto="0" spid="360" grpId="4"/>
      <p:bldP build="whole" bldLvl="1" animBg="1" rev="0" advAuto="0" spid="370" grpId="11"/>
      <p:bldP build="whole" bldLvl="1" animBg="1" rev="0" advAuto="0" spid="369" grpId="10"/>
      <p:bldP build="whole" bldLvl="1" animBg="1" rev="0" advAuto="0" spid="372" grpId="16"/>
      <p:bldP build="whole" bldLvl="1" animBg="1" rev="0" advAuto="0" spid="359" grpId="3"/>
      <p:bldP build="whole" bldLvl="1" animBg="1" rev="0" advAuto="0" spid="367" grpId="12"/>
      <p:bldP build="whole" bldLvl="1" animBg="1" rev="0" advAuto="0" spid="368" grpId="13"/>
      <p:bldP build="whole" bldLvl="1" animBg="1" rev="0" advAuto="0" spid="364" grpId="5"/>
      <p:bldP build="whole" bldLvl="1" animBg="1" rev="0" advAuto="0" spid="365" grpId="6"/>
      <p:bldP build="whole" bldLvl="1" animBg="1" rev="0" advAuto="0" spid="371" grpId="15"/>
      <p:bldP build="whole" bldLvl="1" animBg="1" rev="0" advAuto="0" spid="358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imeline Canvas"/>
          <p:cNvSpPr/>
          <p:nvPr>
            <p:ph type="title" idx="4294967295"/>
          </p:nvPr>
        </p:nvSpPr>
        <p:spPr>
          <a:xfrm>
            <a:off x="277519" y="670650"/>
            <a:ext cx="22962360" cy="1253380"/>
          </a:xfrm>
          <a:prstGeom prst="rect">
            <a:avLst/>
          </a:prstGeom>
        </p:spPr>
        <p:txBody>
          <a:bodyPr/>
          <a:lstStyle>
            <a:lvl1pPr defTabSz="584200">
              <a:lnSpc>
                <a:spcPct val="100000"/>
              </a:lnSpc>
              <a:defRPr b="0" spc="-144" sz="4800">
                <a:solidFill>
                  <a:srgbClr val="091E42"/>
                </a:solidFill>
                <a:latin typeface="Charlie Display"/>
                <a:ea typeface="Charlie Display"/>
                <a:cs typeface="Charlie Display"/>
                <a:sym typeface="Charlie Display"/>
              </a:defRPr>
            </a:lvl1pPr>
          </a:lstStyle>
          <a:p>
            <a:pPr/>
            <a:r>
              <a:t>Timeline Canvas</a:t>
            </a:r>
          </a:p>
        </p:txBody>
      </p:sp>
      <p:sp>
        <p:nvSpPr>
          <p:cNvPr id="395" name="Team"/>
          <p:cNvSpPr/>
          <p:nvPr/>
        </p:nvSpPr>
        <p:spPr>
          <a:xfrm>
            <a:off x="800100" y="8136382"/>
            <a:ext cx="22860000" cy="2032001"/>
          </a:xfrm>
          <a:prstGeom prst="rect">
            <a:avLst/>
          </a:prstGeom>
          <a:solidFill>
            <a:srgbClr val="79E2F2"/>
          </a:solidFill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Team</a:t>
            </a:r>
          </a:p>
        </p:txBody>
      </p:sp>
      <p:sp>
        <p:nvSpPr>
          <p:cNvPr id="396" name="Portfolio"/>
          <p:cNvSpPr/>
          <p:nvPr/>
        </p:nvSpPr>
        <p:spPr>
          <a:xfrm>
            <a:off x="800100" y="3750296"/>
            <a:ext cx="22860000" cy="2032001"/>
          </a:xfrm>
          <a:prstGeom prst="rect">
            <a:avLst/>
          </a:prstGeom>
          <a:solidFill>
            <a:srgbClr val="00B8D9"/>
          </a:solidFill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Portfolio</a:t>
            </a:r>
          </a:p>
        </p:txBody>
      </p:sp>
      <p:sp>
        <p:nvSpPr>
          <p:cNvPr id="397" name="Enterprise"/>
          <p:cNvSpPr/>
          <p:nvPr/>
        </p:nvSpPr>
        <p:spPr>
          <a:xfrm>
            <a:off x="800100" y="1576303"/>
            <a:ext cx="22860000" cy="2032001"/>
          </a:xfrm>
          <a:prstGeom prst="rect">
            <a:avLst/>
          </a:prstGeom>
          <a:solidFill>
            <a:srgbClr val="00A3BF"/>
          </a:solidFill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Enterprise</a:t>
            </a:r>
          </a:p>
        </p:txBody>
      </p:sp>
      <p:sp>
        <p:nvSpPr>
          <p:cNvPr id="398" name="Program"/>
          <p:cNvSpPr/>
          <p:nvPr/>
        </p:nvSpPr>
        <p:spPr>
          <a:xfrm>
            <a:off x="800100" y="5924289"/>
            <a:ext cx="22860000" cy="2032001"/>
          </a:xfrm>
          <a:prstGeom prst="rect">
            <a:avLst/>
          </a:prstGeom>
          <a:solidFill>
            <a:srgbClr val="00C7E5"/>
          </a:solidFill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Program</a:t>
            </a:r>
          </a:p>
        </p:txBody>
      </p:sp>
      <p:grpSp>
        <p:nvGrpSpPr>
          <p:cNvPr id="405" name="Group"/>
          <p:cNvGrpSpPr/>
          <p:nvPr/>
        </p:nvGrpSpPr>
        <p:grpSpPr>
          <a:xfrm>
            <a:off x="4657686" y="774885"/>
            <a:ext cx="18994759" cy="635001"/>
            <a:chOff x="0" y="0"/>
            <a:chExt cx="18994758" cy="635000"/>
          </a:xfrm>
        </p:grpSpPr>
        <p:sp>
          <p:nvSpPr>
            <p:cNvPr id="399" name="Q1"/>
            <p:cNvSpPr/>
            <p:nvPr/>
          </p:nvSpPr>
          <p:spPr>
            <a:xfrm>
              <a:off x="0" y="0"/>
              <a:ext cx="3164290" cy="635000"/>
            </a:xfrm>
            <a:prstGeom prst="rect">
              <a:avLst/>
            </a:prstGeom>
            <a:solidFill>
              <a:srgbClr val="79F2C0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indent="50800" defTabSz="825500">
                <a:defRPr b="1" spc="-18" sz="1800">
                  <a:solidFill>
                    <a:srgbClr val="253858"/>
                  </a:solidFill>
                  <a:latin typeface="Charlie Text"/>
                  <a:ea typeface="Charlie Text"/>
                  <a:cs typeface="Charlie Text"/>
                  <a:sym typeface="Charlie Text"/>
                </a:defRPr>
              </a:lvl1pPr>
            </a:lstStyle>
            <a:p>
              <a:pPr/>
              <a:r>
                <a:t>Q1</a:t>
              </a:r>
            </a:p>
          </p:txBody>
        </p:sp>
        <p:sp>
          <p:nvSpPr>
            <p:cNvPr id="400" name="Q3"/>
            <p:cNvSpPr/>
            <p:nvPr/>
          </p:nvSpPr>
          <p:spPr>
            <a:xfrm>
              <a:off x="6338100" y="0"/>
              <a:ext cx="3164290" cy="635000"/>
            </a:xfrm>
            <a:prstGeom prst="rect">
              <a:avLst/>
            </a:prstGeom>
            <a:solidFill>
              <a:srgbClr val="57D9A3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indent="50800" defTabSz="825500">
                <a:defRPr b="1" spc="-18" sz="1800">
                  <a:solidFill>
                    <a:srgbClr val="253858"/>
                  </a:solidFill>
                  <a:latin typeface="Charlie Text"/>
                  <a:ea typeface="Charlie Text"/>
                  <a:cs typeface="Charlie Text"/>
                  <a:sym typeface="Charlie Text"/>
                </a:defRPr>
              </a:lvl1pPr>
            </a:lstStyle>
            <a:p>
              <a:pPr/>
              <a:r>
                <a:t>Q3</a:t>
              </a:r>
            </a:p>
          </p:txBody>
        </p:sp>
        <p:sp>
          <p:nvSpPr>
            <p:cNvPr id="401" name="Q4"/>
            <p:cNvSpPr/>
            <p:nvPr/>
          </p:nvSpPr>
          <p:spPr>
            <a:xfrm>
              <a:off x="9495606" y="0"/>
              <a:ext cx="3164290" cy="635000"/>
            </a:xfrm>
            <a:prstGeom prst="rect">
              <a:avLst/>
            </a:prstGeom>
            <a:solidFill>
              <a:srgbClr val="57D9A3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indent="50800" defTabSz="825500">
                <a:defRPr b="1" spc="-18" sz="1800">
                  <a:solidFill>
                    <a:srgbClr val="253858"/>
                  </a:solidFill>
                  <a:latin typeface="Charlie Text"/>
                  <a:ea typeface="Charlie Text"/>
                  <a:cs typeface="Charlie Text"/>
                  <a:sym typeface="Charlie Text"/>
                </a:defRPr>
              </a:lvl1pPr>
            </a:lstStyle>
            <a:p>
              <a:pPr/>
              <a:r>
                <a:t>Q4</a:t>
              </a:r>
            </a:p>
          </p:txBody>
        </p:sp>
        <p:sp>
          <p:nvSpPr>
            <p:cNvPr id="402" name="Y2"/>
            <p:cNvSpPr/>
            <p:nvPr/>
          </p:nvSpPr>
          <p:spPr>
            <a:xfrm>
              <a:off x="12667161" y="0"/>
              <a:ext cx="3164290" cy="635000"/>
            </a:xfrm>
            <a:prstGeom prst="rect">
              <a:avLst/>
            </a:prstGeom>
            <a:solidFill>
              <a:srgbClr val="36B37E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indent="50800" defTabSz="825500">
                <a:defRPr b="1" spc="-18" sz="1800">
                  <a:solidFill>
                    <a:srgbClr val="253858"/>
                  </a:solidFill>
                  <a:latin typeface="Charlie Text"/>
                  <a:ea typeface="Charlie Text"/>
                  <a:cs typeface="Charlie Text"/>
                  <a:sym typeface="Charlie Text"/>
                </a:defRPr>
              </a:lvl1pPr>
            </a:lstStyle>
            <a:p>
              <a:pPr/>
              <a:r>
                <a:t>Y2</a:t>
              </a:r>
            </a:p>
          </p:txBody>
        </p:sp>
        <p:sp>
          <p:nvSpPr>
            <p:cNvPr id="403" name="Y3"/>
            <p:cNvSpPr/>
            <p:nvPr/>
          </p:nvSpPr>
          <p:spPr>
            <a:xfrm>
              <a:off x="15830469" y="0"/>
              <a:ext cx="3164290" cy="635000"/>
            </a:xfrm>
            <a:prstGeom prst="rect">
              <a:avLst/>
            </a:prstGeom>
            <a:solidFill>
              <a:srgbClr val="36B37E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indent="50800" defTabSz="825500">
                <a:defRPr b="1" spc="-18" sz="1800">
                  <a:solidFill>
                    <a:srgbClr val="253858"/>
                  </a:solidFill>
                  <a:latin typeface="Charlie Text"/>
                  <a:ea typeface="Charlie Text"/>
                  <a:cs typeface="Charlie Text"/>
                  <a:sym typeface="Charlie Text"/>
                </a:defRPr>
              </a:lvl1pPr>
            </a:lstStyle>
            <a:p>
              <a:pPr/>
              <a:r>
                <a:t>Y3</a:t>
              </a:r>
            </a:p>
          </p:txBody>
        </p:sp>
        <p:sp>
          <p:nvSpPr>
            <p:cNvPr id="404" name="Q2"/>
            <p:cNvSpPr/>
            <p:nvPr/>
          </p:nvSpPr>
          <p:spPr>
            <a:xfrm>
              <a:off x="3169655" y="0"/>
              <a:ext cx="3164290" cy="635000"/>
            </a:xfrm>
            <a:prstGeom prst="rect">
              <a:avLst/>
            </a:prstGeom>
            <a:solidFill>
              <a:srgbClr val="57D9A3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indent="50800" defTabSz="825500">
                <a:defRPr b="1" spc="-18" sz="1800">
                  <a:solidFill>
                    <a:srgbClr val="253858"/>
                  </a:solidFill>
                  <a:latin typeface="Charlie Text"/>
                  <a:ea typeface="Charlie Text"/>
                  <a:cs typeface="Charlie Text"/>
                  <a:sym typeface="Charlie Text"/>
                </a:defRPr>
              </a:lvl1pPr>
            </a:lstStyle>
            <a:p>
              <a:pPr/>
              <a:r>
                <a:t>Q2</a:t>
              </a:r>
            </a:p>
          </p:txBody>
        </p:sp>
      </p:grpSp>
      <p:sp>
        <p:nvSpPr>
          <p:cNvPr id="406" name="Platform"/>
          <p:cNvSpPr/>
          <p:nvPr/>
        </p:nvSpPr>
        <p:spPr>
          <a:xfrm>
            <a:off x="762000" y="10334611"/>
            <a:ext cx="22860000" cy="2034329"/>
          </a:xfrm>
          <a:prstGeom prst="rect">
            <a:avLst/>
          </a:prstGeom>
          <a:gradFill>
            <a:gsLst>
              <a:gs pos="0">
                <a:srgbClr val="FFE380"/>
              </a:gs>
              <a:gs pos="100000">
                <a:srgbClr val="FF8F73"/>
              </a:gs>
            </a:gsLst>
            <a:lin ang="5400000"/>
          </a:gradFill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50800" algn="l" defTabSz="825500">
              <a:defRPr b="1" spc="-18" sz="1800">
                <a:solidFill>
                  <a:srgbClr val="253858"/>
                </a:solidFill>
                <a:latin typeface="Charlie Text"/>
                <a:ea typeface="Charlie Text"/>
                <a:cs typeface="Charlie Text"/>
                <a:sym typeface="Charlie Text"/>
              </a:defRPr>
            </a:lvl1pPr>
          </a:lstStyle>
          <a:p>
            <a:pPr/>
            <a:r>
              <a:t>Platform</a:t>
            </a:r>
          </a:p>
        </p:txBody>
      </p:sp>
      <p:grpSp>
        <p:nvGrpSpPr>
          <p:cNvPr id="413" name="Group"/>
          <p:cNvGrpSpPr/>
          <p:nvPr/>
        </p:nvGrpSpPr>
        <p:grpSpPr>
          <a:xfrm>
            <a:off x="4657686" y="1330140"/>
            <a:ext cx="15832705" cy="11055720"/>
            <a:chOff x="0" y="0"/>
            <a:chExt cx="15832703" cy="11055718"/>
          </a:xfrm>
        </p:grpSpPr>
        <p:sp>
          <p:nvSpPr>
            <p:cNvPr id="414" name="Connection Line"/>
            <p:cNvSpPr/>
            <p:nvPr/>
          </p:nvSpPr>
          <p:spPr>
            <a:xfrm>
              <a:off x="0" y="4477"/>
              <a:ext cx="2678" cy="1105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 cap="flat">
              <a:solidFill>
                <a:srgbClr val="253858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/>
            <a:lstStyle/>
            <a:p>
              <a:pPr/>
            </a:p>
          </p:txBody>
        </p:sp>
        <p:sp>
          <p:nvSpPr>
            <p:cNvPr id="415" name="Connection Line"/>
            <p:cNvSpPr/>
            <p:nvPr/>
          </p:nvSpPr>
          <p:spPr>
            <a:xfrm>
              <a:off x="3160212" y="4477"/>
              <a:ext cx="2678" cy="11051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 cap="flat">
              <a:solidFill>
                <a:srgbClr val="253858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/>
            <a:lstStyle/>
            <a:p>
              <a:pPr/>
            </a:p>
          </p:txBody>
        </p:sp>
        <p:sp>
          <p:nvSpPr>
            <p:cNvPr id="416" name="Connection Line"/>
            <p:cNvSpPr/>
            <p:nvPr/>
          </p:nvSpPr>
          <p:spPr>
            <a:xfrm>
              <a:off x="6327989" y="4477"/>
              <a:ext cx="2678" cy="1105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 cap="flat">
              <a:solidFill>
                <a:srgbClr val="253858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/>
            <a:lstStyle/>
            <a:p>
              <a:pPr/>
            </a:p>
          </p:txBody>
        </p:sp>
        <p:sp>
          <p:nvSpPr>
            <p:cNvPr id="417" name="Connection Line"/>
            <p:cNvSpPr/>
            <p:nvPr/>
          </p:nvSpPr>
          <p:spPr>
            <a:xfrm>
              <a:off x="9503028" y="0"/>
              <a:ext cx="2678" cy="1105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 cap="flat">
              <a:solidFill>
                <a:srgbClr val="253858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/>
            <a:lstStyle/>
            <a:p>
              <a:pPr/>
            </a:p>
          </p:txBody>
        </p:sp>
        <p:sp>
          <p:nvSpPr>
            <p:cNvPr id="418" name="Connection Line"/>
            <p:cNvSpPr/>
            <p:nvPr/>
          </p:nvSpPr>
          <p:spPr>
            <a:xfrm>
              <a:off x="12658617" y="4595"/>
              <a:ext cx="2678" cy="1105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 cap="flat">
              <a:solidFill>
                <a:srgbClr val="253858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/>
            <a:lstStyle/>
            <a:p>
              <a:pPr/>
            </a:p>
          </p:txBody>
        </p:sp>
        <p:sp>
          <p:nvSpPr>
            <p:cNvPr id="419" name="Connection Line"/>
            <p:cNvSpPr/>
            <p:nvPr/>
          </p:nvSpPr>
          <p:spPr>
            <a:xfrm>
              <a:off x="15830026" y="0"/>
              <a:ext cx="2678" cy="1105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 cap="flat">
              <a:solidFill>
                <a:srgbClr val="253858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/>
            <a:lstStyle/>
            <a:p>
              <a:p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